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handoutMasterIdLst>
    <p:handoutMasterId r:id="rId44"/>
  </p:handoutMasterIdLst>
  <p:sldIdLst>
    <p:sldId id="267" r:id="rId3"/>
    <p:sldId id="270" r:id="rId4"/>
    <p:sldId id="271" r:id="rId5"/>
    <p:sldId id="268" r:id="rId6"/>
    <p:sldId id="290" r:id="rId7"/>
    <p:sldId id="299" r:id="rId8"/>
    <p:sldId id="300" r:id="rId9"/>
    <p:sldId id="275" r:id="rId10"/>
    <p:sldId id="291" r:id="rId11"/>
    <p:sldId id="292" r:id="rId12"/>
    <p:sldId id="289" r:id="rId13"/>
    <p:sldId id="294" r:id="rId14"/>
    <p:sldId id="296" r:id="rId15"/>
    <p:sldId id="295" r:id="rId16"/>
    <p:sldId id="297" r:id="rId18"/>
    <p:sldId id="301" r:id="rId19"/>
    <p:sldId id="302" r:id="rId20"/>
    <p:sldId id="303" r:id="rId21"/>
    <p:sldId id="304" r:id="rId22"/>
    <p:sldId id="272" r:id="rId23"/>
    <p:sldId id="310" r:id="rId24"/>
    <p:sldId id="305" r:id="rId25"/>
    <p:sldId id="311" r:id="rId26"/>
    <p:sldId id="312" r:id="rId27"/>
    <p:sldId id="313" r:id="rId28"/>
    <p:sldId id="314" r:id="rId29"/>
    <p:sldId id="315" r:id="rId30"/>
    <p:sldId id="316" r:id="rId31"/>
    <p:sldId id="273" r:id="rId32"/>
    <p:sldId id="280" r:id="rId33"/>
    <p:sldId id="306" r:id="rId34"/>
    <p:sldId id="318" r:id="rId35"/>
    <p:sldId id="308" r:id="rId36"/>
    <p:sldId id="309" r:id="rId37"/>
    <p:sldId id="319" r:id="rId38"/>
    <p:sldId id="320" r:id="rId39"/>
    <p:sldId id="321" r:id="rId40"/>
    <p:sldId id="274" r:id="rId41"/>
    <p:sldId id="279" r:id="rId42"/>
    <p:sldId id="288" r:id="rId43"/>
  </p:sldIdLst>
  <p:sldSz cx="12192000" cy="6858000"/>
  <p:notesSz cx="6858000" cy="9144000"/>
  <p:embeddedFontLst>
    <p:embeddedFont>
      <p:font typeface="Calibri" panose="020F0502020204030204" charset="0"/>
      <p:regular r:id="rId48"/>
      <p:bold r:id="rId49"/>
      <p:italic r:id="rId50"/>
      <p:boldItalic r:id="rId51"/>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C963"/>
    <a:srgbClr val="0392E3"/>
    <a:srgbClr val="8E6FB0"/>
    <a:srgbClr val="EB3079"/>
    <a:srgbClr val="221F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p:cViewPr varScale="1">
        <p:scale>
          <a:sx n="81" d="100"/>
          <a:sy n="81" d="100"/>
        </p:scale>
        <p:origin x="739" y="67"/>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slide" Target="slides/slide3.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png"/><Relationship Id="rId1" Type="http://schemas.openxmlformats.org/officeDocument/2006/relationships/image" Target="../media/image20.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xml"/><Relationship Id="rId4" Type="http://schemas.openxmlformats.org/officeDocument/2006/relationships/image" Target="../media/image25.png"/><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image" Target="../media/image2.jpe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image" Target="../media/image22.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27.jpeg"/></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jpe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jpeg"/><Relationship Id="rId1"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jpeg"/><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jpeg"/><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pn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448629" y="853299"/>
            <a:ext cx="3294743" cy="5151403"/>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3" name="图片 2"/>
          <p:cNvPicPr>
            <a:picLocks noChangeAspect="1"/>
          </p:cNvPicPr>
          <p:nvPr/>
        </p:nvPicPr>
        <p:blipFill>
          <a:blip r:embed="rId1"/>
          <a:stretch>
            <a:fillRect/>
          </a:stretch>
        </p:blipFill>
        <p:spPr>
          <a:xfrm>
            <a:off x="430089" y="480605"/>
            <a:ext cx="11333092" cy="5896790"/>
          </a:xfrm>
          <a:prstGeom prst="rect">
            <a:avLst/>
          </a:prstGeom>
        </p:spPr>
      </p:pic>
      <p:sp>
        <p:nvSpPr>
          <p:cNvPr id="7" name="文本框 6"/>
          <p:cNvSpPr txBox="1"/>
          <p:nvPr/>
        </p:nvSpPr>
        <p:spPr>
          <a:xfrm>
            <a:off x="2356485" y="2585085"/>
            <a:ext cx="7039610" cy="829945"/>
          </a:xfrm>
          <a:prstGeom prst="rect">
            <a:avLst/>
          </a:prstGeom>
          <a:noFill/>
        </p:spPr>
        <p:txBody>
          <a:bodyPr wrap="square" rtlCol="0">
            <a:spAutoFit/>
          </a:bodyPr>
          <a:lstStyle/>
          <a:p>
            <a:pPr algn="ctr"/>
            <a:r>
              <a:rPr lang="en-US" altLang="zh-CN" sz="4800" b="1" dirty="0">
                <a:solidFill>
                  <a:schemeClr val="bg1"/>
                </a:solidFill>
                <a:latin typeface="Arial" panose="020B0604020202020204" pitchFamily="34" charset="0"/>
                <a:cs typeface="+mn-ea"/>
                <a:sym typeface="+mn-lt"/>
              </a:rPr>
              <a:t>Patient Health Analysis</a:t>
            </a:r>
            <a:endParaRPr lang="en-US" altLang="zh-CN" sz="4800" b="1" dirty="0">
              <a:solidFill>
                <a:schemeClr val="bg1"/>
              </a:solidFill>
              <a:latin typeface="Arial" panose="020B0604020202020204" pitchFamily="34" charset="0"/>
              <a:cs typeface="+mn-ea"/>
              <a:sym typeface="+mn-lt"/>
            </a:endParaRPr>
          </a:p>
        </p:txBody>
      </p:sp>
      <p:cxnSp>
        <p:nvCxnSpPr>
          <p:cNvPr id="6" name="直接连接符 5"/>
          <p:cNvCxnSpPr/>
          <p:nvPr/>
        </p:nvCxnSpPr>
        <p:spPr>
          <a:xfrm>
            <a:off x="4724730" y="3768438"/>
            <a:ext cx="2742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43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10" name="Google Shape;110;p20"/>
          <p:cNvPicPr preferRelativeResize="0"/>
          <p:nvPr/>
        </p:nvPicPr>
        <p:blipFill>
          <a:blip r:embed="rId1">
            <a:alphaModFix amt="25000"/>
          </a:blip>
          <a:stretch>
            <a:fillRect/>
          </a:stretch>
        </p:blipFill>
        <p:spPr>
          <a:xfrm>
            <a:off x="0" y="0"/>
            <a:ext cx="12192635" cy="6857365"/>
          </a:xfrm>
          <a:prstGeom prst="rect">
            <a:avLst/>
          </a:prstGeom>
          <a:noFill/>
          <a:ln>
            <a:noFill/>
          </a:ln>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3149600" y="1478627"/>
            <a:ext cx="2068285" cy="3900131"/>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16" name="矩形 15"/>
          <p:cNvSpPr/>
          <p:nvPr/>
        </p:nvSpPr>
        <p:spPr>
          <a:xfrm>
            <a:off x="5531448" y="1580553"/>
            <a:ext cx="5875039" cy="1753235"/>
          </a:xfrm>
          <a:prstGeom prst="rect">
            <a:avLst/>
          </a:prstGeom>
        </p:spPr>
        <p:txBody>
          <a:bodyPr wrap="square">
            <a:spAutoFit/>
          </a:bodyPr>
          <a:lstStyle/>
          <a:p>
            <a:pPr algn="l">
              <a:lnSpc>
                <a:spcPct val="150000"/>
              </a:lnSpc>
              <a:buClrTx/>
              <a:buSzTx/>
              <a:buFontTx/>
            </a:pPr>
            <a:r>
              <a:rPr lang="en-US" altLang="zh-CN" dirty="0">
                <a:solidFill>
                  <a:schemeClr val="bg1"/>
                </a:solidFill>
                <a:latin typeface="Arial" panose="020B0604020202020204" pitchFamily="34" charset="0"/>
                <a:cs typeface="+mn-ea"/>
                <a:sym typeface="+mn-lt"/>
              </a:rPr>
              <a:t> </a:t>
            </a:r>
            <a:r>
              <a:rPr lang="en-US" altLang="zh-CN" dirty="0">
                <a:solidFill>
                  <a:schemeClr val="bg1"/>
                </a:solidFill>
                <a:latin typeface="Arial" panose="020B0604020202020204" pitchFamily="34" charset="0"/>
                <a:cs typeface="+mn-ea"/>
                <a:sym typeface="Arial" panose="020B0604020202020204"/>
              </a:rPr>
              <a:t>Refers to the state of an individual's overall health, and includes factors such as nutrition, exercise, sleep quality, stress management, and practicing daily healthy habits. It contains </a:t>
            </a:r>
            <a:endParaRPr lang="en-US" altLang="zh-CN"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5531218" y="3770922"/>
            <a:ext cx="2780881" cy="460375"/>
          </a:xfrm>
          <a:prstGeom prst="rect">
            <a:avLst/>
          </a:prstGeom>
          <a:noFill/>
        </p:spPr>
        <p:txBody>
          <a:bodyPr wrap="square" rtlCol="0">
            <a:spAutoFit/>
          </a:bodyPr>
          <a:lstStyle/>
          <a:p>
            <a:pPr algn="ctr">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876470" y="445149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787988" y="4554529"/>
            <a:ext cx="5875039" cy="70675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Yes	77.8%</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No	22.2%</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388547" y="692912"/>
            <a:ext cx="3414906"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Exercise</a:t>
            </a:r>
            <a:endParaRPr lang="en-US" altLang="zh-CN" sz="3200" dirty="0">
              <a:solidFill>
                <a:schemeClr val="bg1"/>
              </a:solidFill>
              <a:latin typeface="Arial" panose="020B0604020202020204" pitchFamily="34" charset="0"/>
              <a:cs typeface="+mn-ea"/>
              <a:sym typeface="+mn-lt"/>
            </a:endParaRPr>
          </a:p>
        </p:txBody>
      </p:sp>
      <p:pic>
        <p:nvPicPr>
          <p:cNvPr id="3" name="Picture 2"/>
          <p:cNvPicPr>
            <a:picLocks noChangeAspect="1"/>
          </p:cNvPicPr>
          <p:nvPr/>
        </p:nvPicPr>
        <p:blipFill>
          <a:blip r:embed="rId2"/>
          <a:srcRect l="26207" t="27411" r="45440" b="11485"/>
          <a:stretch>
            <a:fillRect/>
          </a:stretch>
        </p:blipFill>
        <p:spPr>
          <a:xfrm>
            <a:off x="421005" y="1708150"/>
            <a:ext cx="4433570" cy="5028565"/>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43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24" name="Google Shape;124;p22"/>
          <p:cNvPicPr preferRelativeResize="0"/>
          <p:nvPr/>
        </p:nvPicPr>
        <p:blipFill>
          <a:blip r:embed="rId1">
            <a:alphaModFix amt="25000"/>
          </a:blip>
          <a:stretch>
            <a:fillRect/>
          </a:stretch>
        </p:blipFill>
        <p:spPr>
          <a:xfrm>
            <a:off x="250190" y="0"/>
            <a:ext cx="11942445" cy="6845935"/>
          </a:xfrm>
          <a:prstGeom prst="rect">
            <a:avLst/>
          </a:prstGeom>
          <a:noFill/>
          <a:ln>
            <a:noFill/>
          </a:ln>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3149600" y="1478627"/>
            <a:ext cx="2068285" cy="3900131"/>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pic>
        <p:nvPicPr>
          <p:cNvPr id="12" name="图片 11"/>
          <p:cNvPicPr>
            <a:picLocks noChangeAspect="1"/>
          </p:cNvPicPr>
          <p:nvPr/>
        </p:nvPicPr>
        <p:blipFill>
          <a:blip r:embed="rId2"/>
          <a:stretch>
            <a:fillRect/>
          </a:stretch>
        </p:blipFill>
        <p:spPr>
          <a:xfrm>
            <a:off x="867315" y="2441576"/>
            <a:ext cx="3777254" cy="3147712"/>
          </a:xfrm>
          <a:prstGeom prst="rect">
            <a:avLst/>
          </a:prstGeom>
        </p:spPr>
      </p:pic>
      <p:cxnSp>
        <p:nvCxnSpPr>
          <p:cNvPr id="15" name="直接连接符 14"/>
          <p:cNvCxnSpPr/>
          <p:nvPr/>
        </p:nvCxnSpPr>
        <p:spPr>
          <a:xfrm>
            <a:off x="5762170" y="1499105"/>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73688" y="1442758"/>
            <a:ext cx="5875039" cy="2999740"/>
          </a:xfrm>
          <a:prstGeom prst="rect">
            <a:avLst/>
          </a:prstGeom>
        </p:spPr>
        <p:txBody>
          <a:bodyPr wrap="square">
            <a:spAutoFit/>
          </a:bodyPr>
          <a:lstStyle/>
          <a:p>
            <a:pPr algn="l">
              <a:lnSpc>
                <a:spcPct val="150000"/>
              </a:lnSpc>
              <a:buClrTx/>
              <a:buSzTx/>
              <a:buFontTx/>
            </a:pPr>
            <a:r>
              <a:rPr lang="en-US" altLang="zh-CN" dirty="0">
                <a:solidFill>
                  <a:schemeClr val="bg1"/>
                </a:solidFill>
                <a:latin typeface="Arial" panose="020B0604020202020204" pitchFamily="34" charset="0"/>
                <a:cs typeface="+mn-ea"/>
                <a:sym typeface="+mn-ea"/>
              </a:rPr>
              <a:t>includes a group of conditions that affect the heart, such as atherosclerosis and heart failure. It is caused by factors such as genetics and lifestyle. It is necessary to prevent it by following a healthy diet, exercising, and avoiding smoking.</a:t>
            </a:r>
            <a:r>
              <a:rPr lang="en-US" altLang="zh-CN" dirty="0">
                <a:solidFill>
                  <a:schemeClr val="bg1"/>
                </a:solidFill>
                <a:latin typeface="Arial" panose="020B0604020202020204" pitchFamily="34" charset="0"/>
                <a:cs typeface="+mn-ea"/>
                <a:sym typeface="Arial" panose="020B0604020202020204"/>
              </a:rPr>
              <a:t> If the value is "no," then there is no disease; if "yes," then it exists</a:t>
            </a:r>
            <a:endParaRPr lang="en-US" altLang="zh-CN" dirty="0">
              <a:solidFill>
                <a:schemeClr val="bg1"/>
              </a:solidFill>
              <a:latin typeface="Arial" panose="020B0604020202020204" pitchFamily="34" charset="0"/>
              <a:cs typeface="+mn-ea"/>
            </a:endParaRPr>
          </a:p>
          <a:p>
            <a:pPr algn="l">
              <a:lnSpc>
                <a:spcPct val="150000"/>
              </a:lnSpc>
              <a:buClrTx/>
              <a:buSzTx/>
              <a:buFontTx/>
            </a:pPr>
            <a:endParaRPr lang="en-US" altLang="zh-CN"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5673458" y="4666272"/>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762170" y="534938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673688" y="5569894"/>
            <a:ext cx="5875039" cy="70675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Yes	8.01%</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No	91.99%</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388547" y="692912"/>
            <a:ext cx="3414906"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Heart Disease</a:t>
            </a:r>
            <a:endParaRPr lang="en-US" altLang="zh-CN" sz="3200" dirty="0">
              <a:solidFill>
                <a:schemeClr val="bg1"/>
              </a:solidFill>
              <a:latin typeface="Arial" panose="020B0604020202020204" pitchFamily="34" charset="0"/>
              <a:cs typeface="+mn-ea"/>
              <a:sym typeface="+mn-lt"/>
            </a:endParaRPr>
          </a:p>
        </p:txBody>
      </p:sp>
      <p:pic>
        <p:nvPicPr>
          <p:cNvPr id="3" name="Picture 2" descr="Heart Disease_chart"/>
          <p:cNvPicPr>
            <a:picLocks noChangeAspect="1"/>
          </p:cNvPicPr>
          <p:nvPr/>
        </p:nvPicPr>
        <p:blipFill>
          <a:blip r:embed="rId3"/>
          <a:stretch>
            <a:fillRect/>
          </a:stretch>
        </p:blipFill>
        <p:spPr>
          <a:xfrm>
            <a:off x="524510" y="1820545"/>
            <a:ext cx="4462145" cy="4544060"/>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286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31" name="Google Shape;131;p23"/>
          <p:cNvPicPr preferRelativeResize="0"/>
          <p:nvPr/>
        </p:nvPicPr>
        <p:blipFill>
          <a:blip r:embed="rId1">
            <a:alphaModFix amt="25000"/>
          </a:blip>
          <a:stretch>
            <a:fillRect/>
          </a:stretch>
        </p:blipFill>
        <p:spPr>
          <a:xfrm>
            <a:off x="0" y="-22860"/>
            <a:ext cx="12192000" cy="6858000"/>
          </a:xfrm>
          <a:prstGeom prst="rect">
            <a:avLst/>
          </a:prstGeom>
          <a:noFill/>
          <a:ln>
            <a:noFill/>
          </a:ln>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3149600" y="1478627"/>
            <a:ext cx="2068285" cy="3900131"/>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pic>
        <p:nvPicPr>
          <p:cNvPr id="12" name="图片 11"/>
          <p:cNvPicPr>
            <a:picLocks noChangeAspect="1"/>
          </p:cNvPicPr>
          <p:nvPr/>
        </p:nvPicPr>
        <p:blipFill>
          <a:blip r:embed="rId2"/>
          <a:stretch>
            <a:fillRect/>
          </a:stretch>
        </p:blipFill>
        <p:spPr>
          <a:xfrm>
            <a:off x="867315" y="2441576"/>
            <a:ext cx="3777254" cy="3147712"/>
          </a:xfrm>
          <a:prstGeom prst="rect">
            <a:avLst/>
          </a:prstGeom>
        </p:spPr>
      </p:pic>
      <p:sp>
        <p:nvSpPr>
          <p:cNvPr id="16" name="矩形 15"/>
          <p:cNvSpPr/>
          <p:nvPr/>
        </p:nvSpPr>
        <p:spPr>
          <a:xfrm>
            <a:off x="5673688" y="1442758"/>
            <a:ext cx="5875039" cy="2584450"/>
          </a:xfrm>
          <a:prstGeom prst="rect">
            <a:avLst/>
          </a:prstGeom>
        </p:spPr>
        <p:txBody>
          <a:bodyPr wrap="square">
            <a:spAutoFit/>
          </a:bodyPr>
          <a:lstStyle/>
          <a:p>
            <a:pPr algn="l">
              <a:lnSpc>
                <a:spcPct val="150000"/>
              </a:lnSpc>
              <a:buClrTx/>
              <a:buSzTx/>
              <a:buFontTx/>
            </a:pPr>
            <a:r>
              <a:rPr lang="en-US" altLang="zh-CN" dirty="0">
                <a:solidFill>
                  <a:schemeClr val="bg1"/>
                </a:solidFill>
                <a:latin typeface="Arial" panose="020B0604020202020204" pitchFamily="34" charset="0"/>
                <a:cs typeface="+mn-ea"/>
                <a:sym typeface="+mn-ea"/>
              </a:rPr>
              <a:t> </a:t>
            </a:r>
            <a:r>
              <a:rPr lang="en-US" altLang="zh-CN" dirty="0">
                <a:solidFill>
                  <a:schemeClr val="bg1"/>
                </a:solidFill>
                <a:latin typeface="Arial" panose="020B0604020202020204" pitchFamily="34" charset="0"/>
                <a:cs typeface="+mn-ea"/>
                <a:sym typeface="+mn-ea"/>
              </a:rPr>
              <a:t>Abnormal growth of skin cells as a result of exposure to sunlight. Prevention: Use sunscreen and conduct regular skin checks. If the answer is "no", then there is no disease; If yes, then the disease is present.</a:t>
            </a:r>
            <a:endParaRPr lang="en-US" altLang="zh-CN" dirty="0">
              <a:solidFill>
                <a:schemeClr val="bg1"/>
              </a:solidFill>
              <a:latin typeface="Arial" panose="020B0604020202020204" pitchFamily="34" charset="0"/>
              <a:cs typeface="+mn-ea"/>
            </a:endParaRPr>
          </a:p>
          <a:p>
            <a:pPr algn="l">
              <a:lnSpc>
                <a:spcPct val="150000"/>
              </a:lnSpc>
              <a:buClrTx/>
              <a:buSzTx/>
              <a:buFontTx/>
            </a:pPr>
            <a:endParaRPr lang="en-US" altLang="zh-CN" dirty="0">
              <a:solidFill>
                <a:schemeClr val="bg1"/>
              </a:solidFill>
              <a:latin typeface="Arial" panose="020B0604020202020204" pitchFamily="34" charset="0"/>
              <a:cs typeface="+mn-ea"/>
            </a:endParaRPr>
          </a:p>
          <a:p>
            <a:pPr algn="l">
              <a:lnSpc>
                <a:spcPct val="150000"/>
              </a:lnSpc>
              <a:buClrTx/>
              <a:buSzTx/>
              <a:buFontTx/>
            </a:pPr>
            <a:endParaRPr lang="en-US" altLang="zh-CN" dirty="0">
              <a:solidFill>
                <a:schemeClr val="bg1"/>
              </a:solidFill>
              <a:latin typeface="Arial" panose="020B0604020202020204" pitchFamily="34" charset="0"/>
              <a:cs typeface="+mn-ea"/>
              <a:sym typeface="Arial" panose="020B0604020202020204"/>
            </a:endParaRPr>
          </a:p>
        </p:txBody>
      </p:sp>
      <p:cxnSp>
        <p:nvCxnSpPr>
          <p:cNvPr id="15" name="直接连接符 14"/>
          <p:cNvCxnSpPr/>
          <p:nvPr/>
        </p:nvCxnSpPr>
        <p:spPr>
          <a:xfrm>
            <a:off x="5762170" y="1499105"/>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761723" y="3904272"/>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850435" y="458738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761953" y="4807894"/>
            <a:ext cx="5875039" cy="70675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Yes	9.80%</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No	90.2</a:t>
            </a:r>
            <a:r>
              <a:rPr lang="ar-EG" altLang="en-US" sz="2000" dirty="0">
                <a:solidFill>
                  <a:schemeClr val="bg1"/>
                </a:solidFill>
                <a:latin typeface="Arial" panose="020B0604020202020204" pitchFamily="34" charset="0"/>
                <a:cs typeface="+mn-ea"/>
                <a:sym typeface="Arial" panose="020B0604020202020204"/>
              </a:rPr>
              <a:t>0</a:t>
            </a:r>
            <a:r>
              <a:rPr lang="en-US" altLang="zh-CN" sz="2000" dirty="0">
                <a:solidFill>
                  <a:schemeClr val="bg1"/>
                </a:solidFill>
                <a:latin typeface="Arial" panose="020B0604020202020204" pitchFamily="34" charset="0"/>
                <a:cs typeface="+mn-ea"/>
                <a:sym typeface="Arial" panose="020B0604020202020204"/>
              </a:rPr>
              <a:t>%</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388547" y="692912"/>
            <a:ext cx="3414906"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Skin Cancer</a:t>
            </a:r>
            <a:endParaRPr lang="en-US" altLang="zh-CN" sz="3200" dirty="0">
              <a:solidFill>
                <a:schemeClr val="bg1"/>
              </a:solidFill>
              <a:latin typeface="Arial" panose="020B0604020202020204" pitchFamily="34" charset="0"/>
              <a:cs typeface="+mn-ea"/>
              <a:sym typeface="+mn-lt"/>
            </a:endParaRPr>
          </a:p>
        </p:txBody>
      </p:sp>
      <p:pic>
        <p:nvPicPr>
          <p:cNvPr id="2" name="Picture 1" descr="Skin_Cancer_pie_chart"/>
          <p:cNvPicPr>
            <a:picLocks noChangeAspect="1"/>
          </p:cNvPicPr>
          <p:nvPr/>
        </p:nvPicPr>
        <p:blipFill>
          <a:blip r:embed="rId3"/>
          <a:srcRect l="17828" r="13520" b="6163"/>
          <a:stretch>
            <a:fillRect/>
          </a:stretch>
        </p:blipFill>
        <p:spPr>
          <a:xfrm>
            <a:off x="421005" y="1630045"/>
            <a:ext cx="4668520" cy="4646295"/>
          </a:xfrm>
          <a:prstGeom prst="rect">
            <a:avLst/>
          </a:prstGeom>
          <a:effectLst>
            <a:softEdge rad="1778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2286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38" name="Google Shape;138;p24"/>
          <p:cNvPicPr preferRelativeResize="0"/>
          <p:nvPr/>
        </p:nvPicPr>
        <p:blipFill>
          <a:blip r:embed="rId1">
            <a:alphaModFix amt="25000"/>
          </a:blip>
          <a:stretch>
            <a:fillRect/>
          </a:stretch>
        </p:blipFill>
        <p:spPr>
          <a:xfrm>
            <a:off x="0" y="-22860"/>
            <a:ext cx="12192635" cy="6857365"/>
          </a:xfrm>
          <a:prstGeom prst="rect">
            <a:avLst/>
          </a:prstGeom>
          <a:noFill/>
          <a:ln>
            <a:noFill/>
          </a:ln>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3149600" y="1478627"/>
            <a:ext cx="2068285" cy="3900131"/>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cxnSp>
        <p:nvCxnSpPr>
          <p:cNvPr id="15" name="直接连接符 14"/>
          <p:cNvCxnSpPr/>
          <p:nvPr/>
        </p:nvCxnSpPr>
        <p:spPr>
          <a:xfrm>
            <a:off x="5762170" y="1499105"/>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73688" y="1442758"/>
            <a:ext cx="5875039" cy="2168525"/>
          </a:xfrm>
          <a:prstGeom prst="rect">
            <a:avLst/>
          </a:prstGeom>
        </p:spPr>
        <p:txBody>
          <a:bodyPr wrap="square">
            <a:spAutoFit/>
          </a:bodyPr>
          <a:lstStyle/>
          <a:p>
            <a:pPr algn="l">
              <a:lnSpc>
                <a:spcPct val="150000"/>
              </a:lnSpc>
              <a:buClrTx/>
              <a:buSzTx/>
              <a:buFontTx/>
            </a:pPr>
            <a:r>
              <a:rPr lang="en-US" altLang="zh-CN" dirty="0">
                <a:solidFill>
                  <a:schemeClr val="bg1"/>
                </a:solidFill>
                <a:latin typeface="Arial" panose="020B0604020202020204" pitchFamily="34" charset="0"/>
                <a:cs typeface="+mn-ea"/>
                <a:sym typeface="+mn-ea"/>
              </a:rPr>
              <a:t>Other cancers encompass various types affecting different body parts like breast, lung, and carcinoma. If "no," no disease; if "yes," disease exists.</a:t>
            </a:r>
            <a:endParaRPr lang="en-US" altLang="zh-CN" dirty="0">
              <a:solidFill>
                <a:schemeClr val="bg1"/>
              </a:solidFill>
              <a:latin typeface="Arial" panose="020B0604020202020204" pitchFamily="34" charset="0"/>
              <a:cs typeface="+mn-ea"/>
            </a:endParaRPr>
          </a:p>
          <a:p>
            <a:pPr algn="l">
              <a:lnSpc>
                <a:spcPct val="150000"/>
              </a:lnSpc>
              <a:buClrTx/>
              <a:buSzTx/>
              <a:buFontTx/>
            </a:pPr>
            <a:endParaRPr lang="en-US" altLang="zh-CN" dirty="0">
              <a:solidFill>
                <a:schemeClr val="bg1"/>
              </a:solidFill>
              <a:latin typeface="Arial" panose="020B0604020202020204" pitchFamily="34" charset="0"/>
              <a:cs typeface="+mn-ea"/>
            </a:endParaRPr>
          </a:p>
          <a:p>
            <a:pPr algn="l">
              <a:lnSpc>
                <a:spcPct val="150000"/>
              </a:lnSpc>
              <a:buClrTx/>
              <a:buSzTx/>
              <a:buFontTx/>
            </a:pPr>
            <a:endParaRPr lang="en-US" altLang="zh-CN"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5761723" y="3904272"/>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850435" y="458738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761953" y="4807894"/>
            <a:ext cx="5875039" cy="70675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Yes	9.69%</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No	90.31%</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388547" y="692912"/>
            <a:ext cx="3414906"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Other Cancer</a:t>
            </a:r>
            <a:endParaRPr lang="en-US" altLang="zh-CN" sz="3200" dirty="0">
              <a:solidFill>
                <a:schemeClr val="bg1"/>
              </a:solidFill>
              <a:latin typeface="Arial" panose="020B0604020202020204" pitchFamily="34" charset="0"/>
              <a:cs typeface="+mn-ea"/>
              <a:sym typeface="+mn-lt"/>
            </a:endParaRPr>
          </a:p>
        </p:txBody>
      </p:sp>
      <p:pic>
        <p:nvPicPr>
          <p:cNvPr id="3" name="Picture 2" descr="Other_Cancer_chart"/>
          <p:cNvPicPr>
            <a:picLocks noChangeAspect="1"/>
          </p:cNvPicPr>
          <p:nvPr/>
        </p:nvPicPr>
        <p:blipFill>
          <a:blip r:embed="rId2"/>
          <a:stretch>
            <a:fillRect/>
          </a:stretch>
        </p:blipFill>
        <p:spPr>
          <a:xfrm>
            <a:off x="675005" y="1827530"/>
            <a:ext cx="4224020" cy="4573270"/>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43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45" name="Google Shape;145;p25"/>
          <p:cNvPicPr preferRelativeResize="0"/>
          <p:nvPr/>
        </p:nvPicPr>
        <p:blipFill>
          <a:blip r:embed="rId1">
            <a:alphaModFix amt="25000"/>
          </a:blip>
          <a:stretch>
            <a:fillRect/>
          </a:stretch>
        </p:blipFill>
        <p:spPr>
          <a:xfrm>
            <a:off x="0" y="-11430"/>
            <a:ext cx="12192635" cy="6858000"/>
          </a:xfrm>
          <a:prstGeom prst="rect">
            <a:avLst/>
          </a:prstGeom>
          <a:noFill/>
          <a:ln>
            <a:noFill/>
          </a:ln>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132715" y="1478915"/>
            <a:ext cx="5487035" cy="4479290"/>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pic>
        <p:nvPicPr>
          <p:cNvPr id="12" name="图片 11"/>
          <p:cNvPicPr>
            <a:picLocks noChangeAspect="1"/>
          </p:cNvPicPr>
          <p:nvPr/>
        </p:nvPicPr>
        <p:blipFill>
          <a:blip r:embed="rId2"/>
          <a:stretch>
            <a:fillRect/>
          </a:stretch>
        </p:blipFill>
        <p:spPr>
          <a:xfrm>
            <a:off x="867315" y="2441576"/>
            <a:ext cx="3777254" cy="3147712"/>
          </a:xfrm>
          <a:prstGeom prst="rect">
            <a:avLst/>
          </a:prstGeom>
        </p:spPr>
      </p:pic>
      <p:cxnSp>
        <p:nvCxnSpPr>
          <p:cNvPr id="15" name="直接连接符 14"/>
          <p:cNvCxnSpPr/>
          <p:nvPr/>
        </p:nvCxnSpPr>
        <p:spPr>
          <a:xfrm>
            <a:off x="5762170" y="1499105"/>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73725" y="2143760"/>
            <a:ext cx="5875020" cy="1961515"/>
          </a:xfrm>
          <a:prstGeom prst="rect">
            <a:avLst/>
          </a:prstGeom>
        </p:spPr>
        <p:txBody>
          <a:bodyPr wrap="square">
            <a:noAutofit/>
          </a:bodyPr>
          <a:lstStyle/>
          <a:p>
            <a:pPr marL="0" lvl="0" algn="l" rtl="0">
              <a:lnSpc>
                <a:spcPct val="120000"/>
              </a:lnSpc>
              <a:spcBef>
                <a:spcPts val="0"/>
              </a:spcBef>
              <a:spcAft>
                <a:spcPts val="0"/>
              </a:spcAft>
              <a:buClrTx/>
              <a:buSzTx/>
              <a:buFontTx/>
              <a:buNone/>
            </a:pPr>
            <a:r>
              <a:rPr lang="en-US" altLang="zh-CN" dirty="0">
                <a:solidFill>
                  <a:schemeClr val="bg1"/>
                </a:solidFill>
                <a:latin typeface="Arial" panose="020B0604020202020204" pitchFamily="34" charset="0"/>
                <a:cs typeface="+mn-ea"/>
                <a:sym typeface="+mn-ea"/>
              </a:rPr>
              <a:t>High blood sugar due to insulin problems. Treatment: diet, exercise, medications, insulin injections. If the answer is “no,” then there is no disease; If yes, then there is a disease. During pregnancy, check only then. And “no pre-diabetes.”</a:t>
            </a:r>
            <a:endParaRPr lang="en-US" altLang="zh-CN" dirty="0">
              <a:solidFill>
                <a:schemeClr val="bg1"/>
              </a:solidFill>
              <a:latin typeface="Arial" panose="020B0604020202020204" pitchFamily="34" charset="0"/>
              <a:cs typeface="+mn-ea"/>
            </a:endParaRPr>
          </a:p>
          <a:p>
            <a:pPr marL="0" lvl="0" algn="l" rtl="0">
              <a:spcBef>
                <a:spcPts val="0"/>
              </a:spcBef>
              <a:spcAft>
                <a:spcPts val="0"/>
              </a:spcAft>
              <a:buClrTx/>
              <a:buSzTx/>
              <a:buFontTx/>
              <a:buNone/>
            </a:pPr>
            <a:endParaRPr lang="en-US" altLang="zh-CN"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5761723" y="4051592"/>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850435" y="473470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761953" y="4955214"/>
            <a:ext cx="5875039" cy="70675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Yes	12.88%</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No	87.12%</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388547" y="692912"/>
            <a:ext cx="3414906" cy="1076325"/>
          </a:xfrm>
          <a:prstGeom prst="rect">
            <a:avLst/>
          </a:prstGeom>
        </p:spPr>
        <p:txBody>
          <a:bodyPr wrap="square">
            <a:spAutoFit/>
          </a:bodyPr>
          <a:lstStyle/>
          <a:p>
            <a:pPr algn="ctr">
              <a:buClrTx/>
              <a:buSzTx/>
              <a:buFontTx/>
            </a:pPr>
            <a:r>
              <a:rPr lang="en-US" altLang="zh-CN" sz="3200" dirty="0">
                <a:solidFill>
                  <a:schemeClr val="bg1"/>
                </a:solidFill>
                <a:latin typeface="Arial" panose="020B0604020202020204" pitchFamily="34" charset="0"/>
                <a:cs typeface="+mn-ea"/>
                <a:sym typeface="Arial" panose="020B0604020202020204"/>
              </a:rPr>
              <a:t>Diabetes</a:t>
            </a:r>
            <a:endParaRPr lang="en-US" altLang="zh-CN" sz="3200" dirty="0">
              <a:solidFill>
                <a:schemeClr val="bg1"/>
              </a:solidFill>
              <a:latin typeface="Arial" panose="020B0604020202020204" pitchFamily="34" charset="0"/>
              <a:cs typeface="+mn-ea"/>
            </a:endParaRPr>
          </a:p>
          <a:p>
            <a:pPr algn="ctr"/>
            <a:endParaRPr lang="en-US" altLang="zh-CN" sz="3200" dirty="0">
              <a:solidFill>
                <a:schemeClr val="bg1"/>
              </a:solidFill>
              <a:latin typeface="Arial" panose="020B0604020202020204" pitchFamily="34" charset="0"/>
              <a:cs typeface="+mn-ea"/>
              <a:sym typeface="+mn-lt"/>
            </a:endParaRPr>
          </a:p>
        </p:txBody>
      </p:sp>
      <p:pic>
        <p:nvPicPr>
          <p:cNvPr id="2" name="Picture 1" descr="depression_percentage"/>
          <p:cNvPicPr>
            <a:picLocks noChangeAspect="1"/>
          </p:cNvPicPr>
          <p:nvPr/>
        </p:nvPicPr>
        <p:blipFill>
          <a:blip r:embed="rId3"/>
          <a:srcRect l="12718" t="4028" r="12776" b="13664"/>
          <a:stretch>
            <a:fillRect/>
          </a:stretch>
        </p:blipFill>
        <p:spPr>
          <a:xfrm>
            <a:off x="421005" y="1897380"/>
            <a:ext cx="4580890" cy="3931920"/>
          </a:xfrm>
          <a:prstGeom prst="rect">
            <a:avLst/>
          </a:prstGeom>
          <a:effectLst>
            <a:softEdge rad="127000"/>
          </a:effectLst>
        </p:spPr>
      </p:pic>
      <p:pic>
        <p:nvPicPr>
          <p:cNvPr id="6" name="Picture 5"/>
          <p:cNvPicPr>
            <a:picLocks noChangeAspect="1"/>
          </p:cNvPicPr>
          <p:nvPr/>
        </p:nvPicPr>
        <p:blipFill>
          <a:blip r:embed="rId4"/>
          <a:srcRect l="18375" t="19937" r="32596" b="12237"/>
          <a:stretch>
            <a:fillRect/>
          </a:stretch>
        </p:blipFill>
        <p:spPr>
          <a:xfrm>
            <a:off x="304800" y="1694180"/>
            <a:ext cx="5222240" cy="4135120"/>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43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4" name="Picture 13" descr="general-and-medical-healthcare"/>
          <p:cNvPicPr>
            <a:picLocks noChangeAspect="1"/>
          </p:cNvPicPr>
          <p:nvPr/>
        </p:nvPicPr>
        <p:blipFill>
          <a:blip r:embed="rId1">
            <a:alphaModFix amt="25000"/>
          </a:blip>
          <a:stretch>
            <a:fillRect/>
          </a:stretch>
        </p:blipFill>
        <p:spPr>
          <a:xfrm>
            <a:off x="0" y="0"/>
            <a:ext cx="12192000" cy="6858000"/>
          </a:xfrm>
          <a:prstGeom prst="rect">
            <a:avLst/>
          </a:prstGeom>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5325745" y="1710690"/>
            <a:ext cx="5923280" cy="4479290"/>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pic>
        <p:nvPicPr>
          <p:cNvPr id="12" name="图片 11"/>
          <p:cNvPicPr>
            <a:picLocks noChangeAspect="1"/>
          </p:cNvPicPr>
          <p:nvPr/>
        </p:nvPicPr>
        <p:blipFill>
          <a:blip r:embed="rId2"/>
          <a:stretch>
            <a:fillRect/>
          </a:stretch>
        </p:blipFill>
        <p:spPr>
          <a:xfrm>
            <a:off x="867315" y="2441576"/>
            <a:ext cx="3777254" cy="3147712"/>
          </a:xfrm>
          <a:prstGeom prst="rect">
            <a:avLst/>
          </a:prstGeom>
        </p:spPr>
      </p:pic>
      <p:cxnSp>
        <p:nvCxnSpPr>
          <p:cNvPr id="15" name="直接连接符 14"/>
          <p:cNvCxnSpPr/>
          <p:nvPr/>
        </p:nvCxnSpPr>
        <p:spPr>
          <a:xfrm>
            <a:off x="5762170" y="1499105"/>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374005" y="1866900"/>
            <a:ext cx="5875020" cy="1961515"/>
          </a:xfrm>
          <a:prstGeom prst="rect">
            <a:avLst/>
          </a:prstGeom>
        </p:spPr>
        <p:txBody>
          <a:bodyPr wrap="square">
            <a:noAutofit/>
          </a:bodyPr>
          <a:lstStyle/>
          <a:p>
            <a:pPr marL="0" lvl="0" algn="l" rtl="0">
              <a:lnSpc>
                <a:spcPct val="130000"/>
              </a:lnSpc>
              <a:spcBef>
                <a:spcPts val="0"/>
              </a:spcBef>
              <a:spcAft>
                <a:spcPts val="0"/>
              </a:spcAft>
              <a:buClrTx/>
              <a:buSzTx/>
              <a:buFontTx/>
              <a:buNone/>
            </a:pPr>
            <a:r>
              <a:rPr lang="en-US" altLang="zh-CN" dirty="0">
                <a:solidFill>
                  <a:schemeClr val="bg1"/>
                </a:solidFill>
                <a:latin typeface="Arial" panose="020B0604020202020204" pitchFamily="34" charset="0"/>
                <a:cs typeface="+mn-ea"/>
                <a:sym typeface="+mn-ea"/>
              </a:rPr>
              <a:t>A psychological condition characterized by deep sadness, loss of interest in daily activities, and fatigue. Treatments include psychological counselling, medications, and lifestyle changes. If the value is "no", then there is no disease; If yes, then it exists.</a:t>
            </a:r>
            <a:endParaRPr lang="en-US" altLang="zh-CN" dirty="0">
              <a:solidFill>
                <a:schemeClr val="bg1"/>
              </a:solidFill>
              <a:latin typeface="Arial" panose="020B0604020202020204" pitchFamily="34" charset="0"/>
              <a:cs typeface="+mn-ea"/>
            </a:endParaRPr>
          </a:p>
          <a:p>
            <a:pPr marL="0" lvl="0" algn="l" rtl="0">
              <a:lnSpc>
                <a:spcPct val="120000"/>
              </a:lnSpc>
              <a:spcBef>
                <a:spcPts val="0"/>
              </a:spcBef>
              <a:spcAft>
                <a:spcPts val="0"/>
              </a:spcAft>
              <a:buClrTx/>
              <a:buSzTx/>
              <a:buFontTx/>
              <a:buNone/>
            </a:pPr>
            <a:endParaRPr lang="en-US" altLang="zh-CN" dirty="0">
              <a:solidFill>
                <a:schemeClr val="bg1"/>
              </a:solidFill>
              <a:latin typeface="Arial" panose="020B0604020202020204" pitchFamily="34" charset="0"/>
              <a:cs typeface="+mn-ea"/>
            </a:endParaRPr>
          </a:p>
          <a:p>
            <a:pPr marL="0" lvl="0" algn="l" rtl="0">
              <a:lnSpc>
                <a:spcPct val="120000"/>
              </a:lnSpc>
              <a:spcBef>
                <a:spcPts val="0"/>
              </a:spcBef>
              <a:spcAft>
                <a:spcPts val="0"/>
              </a:spcAft>
              <a:buClrTx/>
              <a:buSzTx/>
              <a:buFontTx/>
              <a:buNone/>
            </a:pPr>
            <a:endParaRPr lang="en-US" altLang="zh-CN"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5761723" y="4051592"/>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850435" y="473470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761953" y="4955214"/>
            <a:ext cx="5875039" cy="70675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Yes	20.12%</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No	79.88%</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388547" y="692912"/>
            <a:ext cx="3414906" cy="1076325"/>
          </a:xfrm>
          <a:prstGeom prst="rect">
            <a:avLst/>
          </a:prstGeom>
        </p:spPr>
        <p:txBody>
          <a:bodyPr wrap="square">
            <a:spAutoFit/>
          </a:bodyPr>
          <a:lstStyle/>
          <a:p>
            <a:pPr algn="ctr">
              <a:buClrTx/>
              <a:buSzTx/>
              <a:buFontTx/>
            </a:pPr>
            <a:r>
              <a:rPr lang="en-US" altLang="zh-CN" sz="3200" dirty="0">
                <a:solidFill>
                  <a:schemeClr val="bg1"/>
                </a:solidFill>
                <a:latin typeface="Arial" panose="020B0604020202020204" pitchFamily="34" charset="0"/>
                <a:cs typeface="+mn-ea"/>
                <a:sym typeface="Arial" panose="020B0604020202020204"/>
              </a:rPr>
              <a:t>Depression</a:t>
            </a:r>
            <a:endParaRPr lang="en-US" altLang="zh-CN" sz="3200" dirty="0">
              <a:solidFill>
                <a:schemeClr val="bg1"/>
              </a:solidFill>
              <a:latin typeface="Arial" panose="020B0604020202020204" pitchFamily="34" charset="0"/>
              <a:cs typeface="+mn-ea"/>
              <a:sym typeface="Arial" panose="020B0604020202020204"/>
            </a:endParaRPr>
          </a:p>
          <a:p>
            <a:pPr algn="ctr"/>
            <a:endParaRPr lang="en-US" altLang="zh-CN" sz="3200" dirty="0">
              <a:solidFill>
                <a:schemeClr val="bg1"/>
              </a:solidFill>
              <a:latin typeface="Arial" panose="020B0604020202020204" pitchFamily="34" charset="0"/>
              <a:cs typeface="+mn-ea"/>
              <a:sym typeface="+mn-lt"/>
            </a:endParaRPr>
          </a:p>
        </p:txBody>
      </p:sp>
      <p:pic>
        <p:nvPicPr>
          <p:cNvPr id="2" name="Picture 1" descr="depression_percentage"/>
          <p:cNvPicPr>
            <a:picLocks noChangeAspect="1"/>
          </p:cNvPicPr>
          <p:nvPr/>
        </p:nvPicPr>
        <p:blipFill>
          <a:blip r:embed="rId3"/>
          <a:srcRect l="12718" t="4028" r="12776" b="13664"/>
          <a:stretch>
            <a:fillRect/>
          </a:stretch>
        </p:blipFill>
        <p:spPr>
          <a:xfrm>
            <a:off x="421005" y="1897380"/>
            <a:ext cx="4580890" cy="3931920"/>
          </a:xfrm>
          <a:prstGeom prst="rect">
            <a:avLst/>
          </a:prstGeom>
          <a:effectLst>
            <a:softEdge rad="127000"/>
          </a:effectLst>
        </p:spPr>
      </p:pic>
      <p:pic>
        <p:nvPicPr>
          <p:cNvPr id="3" name="Picture 2"/>
          <p:cNvPicPr>
            <a:picLocks noChangeAspect="1"/>
          </p:cNvPicPr>
          <p:nvPr/>
        </p:nvPicPr>
        <p:blipFill>
          <a:blip r:embed="rId4"/>
          <a:srcRect l="17956" t="30123" r="47522" b="12623"/>
          <a:stretch>
            <a:fillRect/>
          </a:stretch>
        </p:blipFill>
        <p:spPr>
          <a:xfrm>
            <a:off x="321945" y="1632585"/>
            <a:ext cx="4799965" cy="4478020"/>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43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45" name="Google Shape;145;p25"/>
          <p:cNvPicPr preferRelativeResize="0"/>
          <p:nvPr/>
        </p:nvPicPr>
        <p:blipFill>
          <a:blip r:embed="rId1">
            <a:alphaModFix amt="25000"/>
          </a:blip>
          <a:stretch>
            <a:fillRect/>
          </a:stretch>
        </p:blipFill>
        <p:spPr>
          <a:xfrm>
            <a:off x="0" y="-11430"/>
            <a:ext cx="12192635" cy="6858000"/>
          </a:xfrm>
          <a:prstGeom prst="rect">
            <a:avLst/>
          </a:prstGeom>
          <a:noFill/>
          <a:ln>
            <a:noFill/>
          </a:ln>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132715" y="1478915"/>
            <a:ext cx="5487035" cy="4479290"/>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pic>
        <p:nvPicPr>
          <p:cNvPr id="12" name="图片 11"/>
          <p:cNvPicPr>
            <a:picLocks noChangeAspect="1"/>
          </p:cNvPicPr>
          <p:nvPr/>
        </p:nvPicPr>
        <p:blipFill>
          <a:blip r:embed="rId2"/>
          <a:stretch>
            <a:fillRect/>
          </a:stretch>
        </p:blipFill>
        <p:spPr>
          <a:xfrm>
            <a:off x="867315" y="2441576"/>
            <a:ext cx="3777254" cy="3147712"/>
          </a:xfrm>
          <a:prstGeom prst="rect">
            <a:avLst/>
          </a:prstGeom>
        </p:spPr>
      </p:pic>
      <p:cxnSp>
        <p:nvCxnSpPr>
          <p:cNvPr id="15" name="直接连接符 14"/>
          <p:cNvCxnSpPr/>
          <p:nvPr/>
        </p:nvCxnSpPr>
        <p:spPr>
          <a:xfrm>
            <a:off x="5762170" y="1499105"/>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73725" y="2143760"/>
            <a:ext cx="5875020" cy="1961515"/>
          </a:xfrm>
          <a:prstGeom prst="rect">
            <a:avLst/>
          </a:prstGeom>
        </p:spPr>
        <p:txBody>
          <a:bodyPr wrap="square">
            <a:noAutofit/>
          </a:bodyPr>
          <a:lstStyle/>
          <a:p>
            <a:pPr marL="0" lvl="0" algn="l" rtl="0">
              <a:lnSpc>
                <a:spcPct val="140000"/>
              </a:lnSpc>
              <a:spcBef>
                <a:spcPts val="0"/>
              </a:spcBef>
              <a:spcAft>
                <a:spcPts val="0"/>
              </a:spcAft>
              <a:buClrTx/>
              <a:buSzTx/>
              <a:buFontTx/>
              <a:buNone/>
            </a:pPr>
            <a:r>
              <a:rPr lang="en-US" altLang="zh-CN" dirty="0">
                <a:solidFill>
                  <a:schemeClr val="bg1"/>
                </a:solidFill>
                <a:latin typeface="Arial" panose="020B0604020202020204" pitchFamily="34" charset="0"/>
                <a:cs typeface="+mn-ea"/>
                <a:sym typeface="+mn-ea"/>
              </a:rPr>
              <a:t>Joint swelling and pain. Caused by wear and tear or arthritis. Treated with anti-inflammatory meds, therapy, lifestyle changes. If "no," no disease; if "yes," disease exists.</a:t>
            </a:r>
            <a:endParaRPr lang="en-US" altLang="zh-CN" dirty="0">
              <a:solidFill>
                <a:schemeClr val="bg1"/>
              </a:solidFill>
              <a:latin typeface="Arial" panose="020B0604020202020204" pitchFamily="34" charset="0"/>
              <a:cs typeface="+mn-ea"/>
            </a:endParaRPr>
          </a:p>
          <a:p>
            <a:pPr marL="0" lvl="0" algn="l" rtl="0">
              <a:lnSpc>
                <a:spcPct val="140000"/>
              </a:lnSpc>
              <a:spcBef>
                <a:spcPts val="0"/>
              </a:spcBef>
              <a:spcAft>
                <a:spcPts val="0"/>
              </a:spcAft>
              <a:buClrTx/>
              <a:buSzTx/>
              <a:buFontTx/>
              <a:buNone/>
            </a:pPr>
            <a:endParaRPr lang="en-US" altLang="zh-CN"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5761723" y="4051592"/>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850435" y="473470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761953" y="4955214"/>
            <a:ext cx="5875039" cy="70675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Yes	32.66%</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No	67.34%</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388547" y="692912"/>
            <a:ext cx="3414906" cy="1076325"/>
          </a:xfrm>
          <a:prstGeom prst="rect">
            <a:avLst/>
          </a:prstGeom>
        </p:spPr>
        <p:txBody>
          <a:bodyPr wrap="square">
            <a:spAutoFit/>
          </a:bodyPr>
          <a:lstStyle/>
          <a:p>
            <a:pPr algn="ctr">
              <a:buClrTx/>
              <a:buSzTx/>
              <a:buFontTx/>
            </a:pPr>
            <a:r>
              <a:rPr lang="en-US" altLang="zh-CN" sz="3200" dirty="0">
                <a:solidFill>
                  <a:schemeClr val="bg1"/>
                </a:solidFill>
                <a:latin typeface="Arial" panose="020B0604020202020204" pitchFamily="34" charset="0"/>
                <a:cs typeface="+mn-ea"/>
                <a:sym typeface="Arial" panose="020B0604020202020204"/>
              </a:rPr>
              <a:t>Arthritis</a:t>
            </a:r>
            <a:endParaRPr lang="en-US" altLang="zh-CN" sz="3200" dirty="0">
              <a:solidFill>
                <a:schemeClr val="bg1"/>
              </a:solidFill>
              <a:latin typeface="Arial" panose="020B0604020202020204" pitchFamily="34" charset="0"/>
              <a:cs typeface="+mn-ea"/>
              <a:sym typeface="Arial" panose="020B0604020202020204"/>
            </a:endParaRPr>
          </a:p>
          <a:p>
            <a:pPr algn="ctr"/>
            <a:endParaRPr lang="en-US" altLang="zh-CN" sz="3200" dirty="0">
              <a:solidFill>
                <a:schemeClr val="bg1"/>
              </a:solidFill>
              <a:latin typeface="Arial" panose="020B0604020202020204" pitchFamily="34" charset="0"/>
              <a:cs typeface="+mn-ea"/>
              <a:sym typeface="+mn-lt"/>
            </a:endParaRPr>
          </a:p>
        </p:txBody>
      </p:sp>
      <p:pic>
        <p:nvPicPr>
          <p:cNvPr id="2" name="Picture 1" descr="depression_percentage"/>
          <p:cNvPicPr>
            <a:picLocks noChangeAspect="1"/>
          </p:cNvPicPr>
          <p:nvPr/>
        </p:nvPicPr>
        <p:blipFill>
          <a:blip r:embed="rId3"/>
          <a:srcRect l="12718" t="4028" r="12776" b="13664"/>
          <a:stretch>
            <a:fillRect/>
          </a:stretch>
        </p:blipFill>
        <p:spPr>
          <a:xfrm>
            <a:off x="421005" y="1897380"/>
            <a:ext cx="4580890" cy="3931920"/>
          </a:xfrm>
          <a:prstGeom prst="rect">
            <a:avLst/>
          </a:prstGeom>
          <a:effectLst>
            <a:softEdge rad="127000"/>
          </a:effectLst>
        </p:spPr>
      </p:pic>
      <p:pic>
        <p:nvPicPr>
          <p:cNvPr id="6" name="Picture 5"/>
          <p:cNvPicPr>
            <a:picLocks noChangeAspect="1"/>
          </p:cNvPicPr>
          <p:nvPr/>
        </p:nvPicPr>
        <p:blipFill>
          <a:blip r:embed="rId4"/>
          <a:srcRect l="18375" t="19937" r="32596" b="12237"/>
          <a:stretch>
            <a:fillRect/>
          </a:stretch>
        </p:blipFill>
        <p:spPr>
          <a:xfrm>
            <a:off x="304800" y="1694180"/>
            <a:ext cx="5222240" cy="4135120"/>
          </a:xfrm>
          <a:prstGeom prst="rect">
            <a:avLst/>
          </a:prstGeom>
          <a:effectLst>
            <a:softEdge rad="127000"/>
          </a:effectLst>
        </p:spPr>
      </p:pic>
      <p:pic>
        <p:nvPicPr>
          <p:cNvPr id="3" name="Picture 2"/>
          <p:cNvPicPr>
            <a:picLocks noChangeAspect="1"/>
          </p:cNvPicPr>
          <p:nvPr/>
        </p:nvPicPr>
        <p:blipFill>
          <a:blip r:embed="rId5"/>
          <a:stretch>
            <a:fillRect/>
          </a:stretch>
        </p:blipFill>
        <p:spPr>
          <a:xfrm>
            <a:off x="81280" y="1499870"/>
            <a:ext cx="5464810" cy="4328795"/>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43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17" name="Google Shape;117;p21"/>
          <p:cNvPicPr preferRelativeResize="0"/>
          <p:nvPr/>
        </p:nvPicPr>
        <p:blipFill>
          <a:blip r:embed="rId1">
            <a:alphaModFix amt="25000"/>
          </a:blip>
          <a:stretch>
            <a:fillRect/>
          </a:stretch>
        </p:blipFill>
        <p:spPr>
          <a:xfrm>
            <a:off x="0" y="-11430"/>
            <a:ext cx="12191365" cy="6857365"/>
          </a:xfrm>
          <a:prstGeom prst="rect">
            <a:avLst/>
          </a:prstGeom>
          <a:noFill/>
          <a:ln>
            <a:noFill/>
          </a:ln>
        </p:spPr>
      </p:pic>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528320" y="1182370"/>
            <a:ext cx="5010150" cy="4479290"/>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cxnSp>
        <p:nvCxnSpPr>
          <p:cNvPr id="15" name="直接连接符 14"/>
          <p:cNvCxnSpPr/>
          <p:nvPr/>
        </p:nvCxnSpPr>
        <p:spPr>
          <a:xfrm>
            <a:off x="6185080" y="1182240"/>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6546850" y="1646555"/>
            <a:ext cx="5875020" cy="2275840"/>
          </a:xfrm>
          <a:prstGeom prst="rect">
            <a:avLst/>
          </a:prstGeom>
        </p:spPr>
        <p:txBody>
          <a:bodyPr wrap="square">
            <a:noAutofit/>
          </a:bodyPr>
          <a:lstStyle/>
          <a:p>
            <a:pPr marL="0" lvl="0" algn="l" rtl="0">
              <a:lnSpc>
                <a:spcPct val="140000"/>
              </a:lnSpc>
              <a:spcBef>
                <a:spcPts val="0"/>
              </a:spcBef>
              <a:spcAft>
                <a:spcPts val="0"/>
              </a:spcAft>
              <a:buClrTx/>
              <a:buSzTx/>
              <a:buFontTx/>
              <a:buNone/>
            </a:pPr>
            <a:r>
              <a:rPr lang="en-US" altLang="zh-CN" sz="2000" dirty="0">
                <a:solidFill>
                  <a:schemeClr val="bg1"/>
                </a:solidFill>
                <a:latin typeface="Arial" panose="020B0604020202020204" pitchFamily="34" charset="0"/>
                <a:cs typeface="+mn-ea"/>
                <a:sym typeface="Arial" panose="020B0604020202020204"/>
              </a:rPr>
              <a:t>Smoking increases disease risk by damaging blood vessels, raising blood pressure, and reducing organ oxygenation. If the value is "no," then there is no disease; if "yes," then it exists</a:t>
            </a:r>
            <a:endParaRPr lang="en-US" altLang="zh-CN" sz="2000" dirty="0">
              <a:solidFill>
                <a:schemeClr val="bg1"/>
              </a:solidFill>
              <a:latin typeface="Arial" panose="020B0604020202020204" pitchFamily="34" charset="0"/>
              <a:cs typeface="+mn-ea"/>
              <a:sym typeface="Arial" panose="020B0604020202020204"/>
            </a:endParaRPr>
          </a:p>
          <a:p>
            <a:pPr marL="0" lvl="0" algn="l" rtl="0">
              <a:lnSpc>
                <a:spcPct val="140000"/>
              </a:lnSpc>
              <a:spcBef>
                <a:spcPts val="0"/>
              </a:spcBef>
              <a:spcAft>
                <a:spcPts val="0"/>
              </a:spcAft>
              <a:buClrTx/>
              <a:buSzTx/>
              <a:buFontTx/>
              <a:buNone/>
            </a:pPr>
            <a:endParaRPr lang="en-US" altLang="zh-CN" sz="2000"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6546583" y="4054767"/>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6637835" y="4778516"/>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637618" y="4954579"/>
            <a:ext cx="5875039" cy="70675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Yes	40.70%</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No	59.30%</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825427" y="276352"/>
            <a:ext cx="3414906" cy="1076325"/>
          </a:xfrm>
          <a:prstGeom prst="rect">
            <a:avLst/>
          </a:prstGeom>
        </p:spPr>
        <p:txBody>
          <a:bodyPr wrap="square">
            <a:spAutoFit/>
          </a:bodyPr>
          <a:lstStyle/>
          <a:p>
            <a:pPr algn="ctr">
              <a:buClrTx/>
              <a:buSzTx/>
              <a:buFontTx/>
            </a:pPr>
            <a:r>
              <a:rPr lang="en-US" altLang="zh-CN" sz="3200" dirty="0">
                <a:solidFill>
                  <a:schemeClr val="bg1"/>
                </a:solidFill>
                <a:latin typeface="Arial" panose="020B0604020202020204" pitchFamily="34" charset="0"/>
                <a:cs typeface="+mn-ea"/>
                <a:sym typeface="+mn-ea"/>
              </a:rPr>
              <a:t>Smoking History</a:t>
            </a:r>
            <a:endParaRPr lang="en-US" altLang="zh-CN" sz="3200" dirty="0">
              <a:solidFill>
                <a:schemeClr val="bg1"/>
              </a:solidFill>
              <a:latin typeface="Arial" panose="020B0604020202020204" pitchFamily="34" charset="0"/>
              <a:cs typeface="+mn-ea"/>
            </a:endParaRPr>
          </a:p>
          <a:p>
            <a:pPr algn="ctr">
              <a:buClrTx/>
              <a:buSzTx/>
              <a:buFontTx/>
            </a:pPr>
            <a:endParaRPr lang="en-US" altLang="zh-CN" sz="3200" dirty="0">
              <a:solidFill>
                <a:schemeClr val="bg1"/>
              </a:solidFill>
              <a:latin typeface="Arial" panose="020B0604020202020204" pitchFamily="34" charset="0"/>
              <a:cs typeface="+mn-ea"/>
              <a:sym typeface="+mn-lt"/>
            </a:endParaRPr>
          </a:p>
        </p:txBody>
      </p:sp>
      <p:pic>
        <p:nvPicPr>
          <p:cNvPr id="14" name="Picture 13" descr="Smoking_History_Distribution (1)"/>
          <p:cNvPicPr>
            <a:picLocks noChangeAspect="1"/>
          </p:cNvPicPr>
          <p:nvPr/>
        </p:nvPicPr>
        <p:blipFill>
          <a:blip r:embed="rId2"/>
          <a:srcRect l="16111" t="2581" r="12778" b="9329"/>
          <a:stretch>
            <a:fillRect/>
          </a:stretch>
        </p:blipFill>
        <p:spPr>
          <a:xfrm>
            <a:off x="1027430" y="1645920"/>
            <a:ext cx="3981450" cy="4874260"/>
          </a:xfrm>
          <a:prstGeom prst="rect">
            <a:avLst/>
          </a:prstGeom>
          <a:effectLst>
            <a:softEdge rad="1016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1143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17" name="Google Shape;117;p21"/>
          <p:cNvPicPr preferRelativeResize="0"/>
          <p:nvPr/>
        </p:nvPicPr>
        <p:blipFill>
          <a:blip r:embed="rId1">
            <a:alphaModFix amt="25000"/>
          </a:blip>
          <a:stretch>
            <a:fillRect/>
          </a:stretch>
        </p:blipFill>
        <p:spPr>
          <a:xfrm>
            <a:off x="635" y="-11430"/>
            <a:ext cx="12191365" cy="6857365"/>
          </a:xfrm>
          <a:prstGeom prst="rect">
            <a:avLst/>
          </a:prstGeom>
          <a:noFill/>
          <a:ln>
            <a:noFill/>
          </a:ln>
        </p:spPr>
      </p:pic>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flipH="1">
            <a:off x="7379970" y="1182370"/>
            <a:ext cx="4695825" cy="4276725"/>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16" name="矩形 15"/>
          <p:cNvSpPr/>
          <p:nvPr/>
        </p:nvSpPr>
        <p:spPr>
          <a:xfrm>
            <a:off x="7480935" y="1646555"/>
            <a:ext cx="4504690" cy="2773680"/>
          </a:xfrm>
          <a:prstGeom prst="rect">
            <a:avLst/>
          </a:prstGeom>
        </p:spPr>
        <p:txBody>
          <a:bodyPr wrap="square">
            <a:noAutofit/>
          </a:bodyPr>
          <a:lstStyle/>
          <a:p>
            <a:pPr marL="0" lvl="0" algn="l" rtl="0">
              <a:lnSpc>
                <a:spcPct val="140000"/>
              </a:lnSpc>
              <a:spcBef>
                <a:spcPts val="0"/>
              </a:spcBef>
              <a:spcAft>
                <a:spcPts val="0"/>
              </a:spcAft>
              <a:buClrTx/>
              <a:buSzTx/>
              <a:buFontTx/>
              <a:buNone/>
            </a:pPr>
            <a:r>
              <a:rPr lang="en-US" altLang="zh-CN" sz="2000" dirty="0">
                <a:solidFill>
                  <a:schemeClr val="bg1"/>
                </a:solidFill>
                <a:latin typeface="Arial" panose="020B0604020202020204" pitchFamily="34" charset="0"/>
                <a:cs typeface="+mn-ea"/>
                <a:sym typeface="+mn-ea"/>
              </a:rPr>
              <a:t>Consuming alcoholic beverages, which can be in various quantities and concentrations, which may affect public health and safety.</a:t>
            </a:r>
            <a:endParaRPr lang="en-US" altLang="zh-CN" sz="2000" dirty="0">
              <a:solidFill>
                <a:schemeClr val="bg1"/>
              </a:solidFill>
              <a:latin typeface="Arial" panose="020B0604020202020204" pitchFamily="34" charset="0"/>
              <a:cs typeface="+mn-ea"/>
            </a:endParaRPr>
          </a:p>
          <a:p>
            <a:pPr marL="0" lvl="0" algn="l" rtl="0">
              <a:lnSpc>
                <a:spcPct val="140000"/>
              </a:lnSpc>
              <a:spcBef>
                <a:spcPts val="0"/>
              </a:spcBef>
              <a:spcAft>
                <a:spcPts val="0"/>
              </a:spcAft>
              <a:buClrTx/>
              <a:buSzTx/>
              <a:buFontTx/>
              <a:buNone/>
            </a:pPr>
            <a:endParaRPr lang="en-US" altLang="zh-CN" sz="2000"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6546583" y="4054767"/>
            <a:ext cx="2780881" cy="460375"/>
          </a:xfrm>
          <a:prstGeom prst="rect">
            <a:avLst/>
          </a:prstGeom>
          <a:noFill/>
        </p:spPr>
        <p:txBody>
          <a:bodyPr wrap="square" rtlCol="0">
            <a:spAutoFit/>
          </a:bodyPr>
          <a:lstStyle/>
          <a:p>
            <a:pPr algn="l">
              <a:buClrTx/>
              <a:buSzTx/>
              <a:buFontTx/>
            </a:pPr>
            <a:endParaRPr lang="en-US" altLang="zh-CN" sz="2400" dirty="0">
              <a:solidFill>
                <a:schemeClr val="bg1"/>
              </a:solidFill>
              <a:latin typeface="Arial" panose="020B0604020202020204" pitchFamily="34" charset="0"/>
              <a:cs typeface="+mn-ea"/>
              <a:sym typeface="+mn-lt"/>
            </a:endParaRPr>
          </a:p>
        </p:txBody>
      </p:sp>
      <p:sp>
        <p:nvSpPr>
          <p:cNvPr id="25" name="矩形 24"/>
          <p:cNvSpPr/>
          <p:nvPr/>
        </p:nvSpPr>
        <p:spPr>
          <a:xfrm>
            <a:off x="6637618" y="4954579"/>
            <a:ext cx="5875039" cy="398780"/>
          </a:xfrm>
          <a:prstGeom prst="rect">
            <a:avLst/>
          </a:prstGeom>
        </p:spPr>
        <p:txBody>
          <a:bodyPr wrap="square">
            <a:spAutoFit/>
          </a:bodyPr>
          <a:lstStyle/>
          <a:p>
            <a:pPr algn="l">
              <a:buClrTx/>
              <a:buSzTx/>
              <a:buFontTx/>
            </a:pP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7379970" y="276225"/>
            <a:ext cx="4389755" cy="1568450"/>
          </a:xfrm>
          <a:prstGeom prst="rect">
            <a:avLst/>
          </a:prstGeom>
        </p:spPr>
        <p:txBody>
          <a:bodyPr wrap="square">
            <a:spAutoFit/>
          </a:bodyPr>
          <a:lstStyle/>
          <a:p>
            <a:pPr algn="ctr">
              <a:buClrTx/>
              <a:buSzTx/>
              <a:buFontTx/>
            </a:pPr>
            <a:r>
              <a:rPr lang="en-US" altLang="zh-CN" sz="3200" dirty="0">
                <a:solidFill>
                  <a:schemeClr val="bg1"/>
                </a:solidFill>
                <a:latin typeface="Arial" panose="020B0604020202020204" pitchFamily="34" charset="0"/>
                <a:cs typeface="+mn-ea"/>
                <a:sym typeface="Roboto" panose="02000000000000000000"/>
              </a:rPr>
              <a:t>Alcohol consumption</a:t>
            </a:r>
            <a:endParaRPr lang="en-US" altLang="zh-CN" sz="3200" dirty="0">
              <a:solidFill>
                <a:schemeClr val="bg1"/>
              </a:solidFill>
              <a:latin typeface="Arial" panose="020B0604020202020204" pitchFamily="34" charset="0"/>
              <a:cs typeface="+mn-ea"/>
              <a:sym typeface="Roboto" panose="02000000000000000000"/>
            </a:endParaRPr>
          </a:p>
          <a:p>
            <a:pPr algn="ctr">
              <a:buClrTx/>
              <a:buSzTx/>
              <a:buFontTx/>
            </a:pPr>
            <a:endParaRPr lang="en-US" altLang="zh-CN" sz="3200" dirty="0">
              <a:solidFill>
                <a:schemeClr val="bg1"/>
              </a:solidFill>
              <a:latin typeface="Arial" panose="020B0604020202020204" pitchFamily="34" charset="0"/>
              <a:cs typeface="+mn-ea"/>
            </a:endParaRPr>
          </a:p>
          <a:p>
            <a:pPr algn="ctr">
              <a:buClrTx/>
              <a:buSzTx/>
              <a:buFontTx/>
            </a:pPr>
            <a:endParaRPr lang="en-US" altLang="zh-CN" sz="3200" dirty="0">
              <a:solidFill>
                <a:schemeClr val="bg1"/>
              </a:solidFill>
              <a:latin typeface="Arial" panose="020B0604020202020204" pitchFamily="34" charset="0"/>
              <a:cs typeface="+mn-ea"/>
              <a:sym typeface="+mn-lt"/>
            </a:endParaRPr>
          </a:p>
        </p:txBody>
      </p:sp>
      <p:pic>
        <p:nvPicPr>
          <p:cNvPr id="3" name="Picture 2" descr="Alcohol Consumption Distribution (1)"/>
          <p:cNvPicPr>
            <a:picLocks noChangeAspect="1"/>
          </p:cNvPicPr>
          <p:nvPr/>
        </p:nvPicPr>
        <p:blipFill>
          <a:blip r:embed="rId2"/>
          <a:srcRect l="11009" t="4898" r="6935" b="11898"/>
          <a:stretch>
            <a:fillRect/>
          </a:stretch>
        </p:blipFill>
        <p:spPr>
          <a:xfrm>
            <a:off x="421005" y="427355"/>
            <a:ext cx="6318885" cy="6227445"/>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9" name="Picture 18" descr="general-and-medical-healthcare"/>
          <p:cNvPicPr>
            <a:picLocks noChangeAspect="1"/>
          </p:cNvPicPr>
          <p:nvPr/>
        </p:nvPicPr>
        <p:blipFill>
          <a:blip r:embed="rId1">
            <a:alphaModFix amt="25000"/>
          </a:blip>
          <a:stretch>
            <a:fillRect/>
          </a:stretch>
        </p:blipFill>
        <p:spPr>
          <a:xfrm>
            <a:off x="0" y="0"/>
            <a:ext cx="12192000" cy="6858000"/>
          </a:xfrm>
          <a:prstGeom prst="rect">
            <a:avLst/>
          </a:prstGeom>
        </p:spPr>
      </p:pic>
      <p:cxnSp>
        <p:nvCxnSpPr>
          <p:cNvPr id="4" name="直接连接符 3"/>
          <p:cNvCxnSpPr/>
          <p:nvPr/>
        </p:nvCxnSpPr>
        <p:spPr>
          <a:xfrm>
            <a:off x="6156960" y="91"/>
            <a:ext cx="0"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文本框 10"/>
          <p:cNvSpPr txBox="1"/>
          <p:nvPr/>
        </p:nvSpPr>
        <p:spPr>
          <a:xfrm>
            <a:off x="-94615" y="832485"/>
            <a:ext cx="6190615" cy="583565"/>
          </a:xfrm>
          <a:prstGeom prst="rect">
            <a:avLst/>
          </a:prstGeom>
          <a:noFill/>
        </p:spPr>
        <p:txBody>
          <a:bodyPr wrap="square" rtlCol="0">
            <a:spAutoFit/>
          </a:bodyPr>
          <a:lstStyle/>
          <a:p>
            <a:pPr algn="ctr"/>
            <a:r>
              <a:rPr lang="en-US" altLang="zh-CN" sz="3200" dirty="0">
                <a:solidFill>
                  <a:schemeClr val="bg1"/>
                </a:solidFill>
                <a:latin typeface="Arial" panose="020B0604020202020204" pitchFamily="34" charset="0"/>
                <a:cs typeface="+mn-ea"/>
                <a:sym typeface="+mn-lt"/>
              </a:rPr>
              <a:t> Vegetables Consumption </a:t>
            </a:r>
            <a:endParaRPr lang="en-US" altLang="zh-CN" sz="3200" dirty="0">
              <a:solidFill>
                <a:schemeClr val="bg1"/>
              </a:solidFill>
              <a:latin typeface="Arial" panose="020B0604020202020204" pitchFamily="34" charset="0"/>
              <a:cs typeface="+mn-ea"/>
              <a:sym typeface="+mn-lt"/>
            </a:endParaRPr>
          </a:p>
        </p:txBody>
      </p:sp>
      <p:grpSp>
        <p:nvGrpSpPr>
          <p:cNvPr id="16" name="组合 15"/>
          <p:cNvGrpSpPr/>
          <p:nvPr/>
        </p:nvGrpSpPr>
        <p:grpSpPr>
          <a:xfrm>
            <a:off x="1185305" y="2263485"/>
            <a:ext cx="1468541" cy="45719"/>
            <a:chOff x="5878286" y="3151909"/>
            <a:chExt cx="2157986" cy="0"/>
          </a:xfrm>
        </p:grpSpPr>
        <p:cxnSp>
          <p:nvCxnSpPr>
            <p:cNvPr id="3" name="直接连接符 2"/>
            <p:cNvCxnSpPr/>
            <p:nvPr/>
          </p:nvCxnSpPr>
          <p:spPr>
            <a:xfrm>
              <a:off x="5878286" y="3151909"/>
              <a:ext cx="455839" cy="0"/>
            </a:xfrm>
            <a:prstGeom prst="line">
              <a:avLst/>
            </a:prstGeom>
            <a:ln w="28575">
              <a:solidFill>
                <a:srgbClr val="EB307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45668" y="3151909"/>
              <a:ext cx="455839" cy="0"/>
            </a:xfrm>
            <a:prstGeom prst="line">
              <a:avLst/>
            </a:prstGeom>
            <a:ln w="28575">
              <a:solidFill>
                <a:srgbClr val="E1C96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013050" y="3151909"/>
              <a:ext cx="455839" cy="0"/>
            </a:xfrm>
            <a:prstGeom prst="line">
              <a:avLst/>
            </a:prstGeom>
            <a:ln w="28575">
              <a:solidFill>
                <a:srgbClr val="0392E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580433" y="3151909"/>
              <a:ext cx="455839" cy="0"/>
            </a:xfrm>
            <a:prstGeom prst="line">
              <a:avLst/>
            </a:prstGeom>
            <a:ln w="28575">
              <a:solidFill>
                <a:srgbClr val="8E6FB0"/>
              </a:solidFill>
            </a:ln>
          </p:spPr>
          <p:style>
            <a:lnRef idx="1">
              <a:schemeClr val="accent1"/>
            </a:lnRef>
            <a:fillRef idx="0">
              <a:schemeClr val="accent1"/>
            </a:fillRef>
            <a:effectRef idx="0">
              <a:schemeClr val="accent1"/>
            </a:effectRef>
            <a:fontRef idx="minor">
              <a:schemeClr val="tx1"/>
            </a:fontRef>
          </p:style>
        </p:cxnSp>
      </p:grpSp>
      <p:pic>
        <p:nvPicPr>
          <p:cNvPr id="22" name="图片 21"/>
          <p:cNvPicPr>
            <a:picLocks noChangeAspect="1"/>
          </p:cNvPicPr>
          <p:nvPr/>
        </p:nvPicPr>
        <p:blipFill>
          <a:blip r:embed="rId2"/>
          <a:srcRect t="9226" b="20244"/>
          <a:stretch>
            <a:fillRect/>
          </a:stretch>
        </p:blipFill>
        <p:spPr>
          <a:xfrm>
            <a:off x="1173381" y="2673893"/>
            <a:ext cx="3937227" cy="1851300"/>
          </a:xfrm>
          <a:custGeom>
            <a:avLst/>
            <a:gdLst>
              <a:gd name="connsiteX0" fmla="*/ 0 w 5000625"/>
              <a:gd name="connsiteY0" fmla="*/ 0 h 2351314"/>
              <a:gd name="connsiteX1" fmla="*/ 5000625 w 5000625"/>
              <a:gd name="connsiteY1" fmla="*/ 0 h 2351314"/>
              <a:gd name="connsiteX2" fmla="*/ 5000625 w 5000625"/>
              <a:gd name="connsiteY2" fmla="*/ 2351314 h 2351314"/>
              <a:gd name="connsiteX3" fmla="*/ 0 w 5000625"/>
              <a:gd name="connsiteY3" fmla="*/ 2351314 h 2351314"/>
            </a:gdLst>
            <a:ahLst/>
            <a:cxnLst>
              <a:cxn ang="0">
                <a:pos x="connsiteX0" y="connsiteY0"/>
              </a:cxn>
              <a:cxn ang="0">
                <a:pos x="connsiteX1" y="connsiteY1"/>
              </a:cxn>
              <a:cxn ang="0">
                <a:pos x="connsiteX2" y="connsiteY2"/>
              </a:cxn>
              <a:cxn ang="0">
                <a:pos x="connsiteX3" y="connsiteY3"/>
              </a:cxn>
            </a:cxnLst>
            <a:rect l="l" t="t" r="r" b="b"/>
            <a:pathLst>
              <a:path w="5000625" h="2351314">
                <a:moveTo>
                  <a:pt x="0" y="0"/>
                </a:moveTo>
                <a:lnTo>
                  <a:pt x="5000625" y="0"/>
                </a:lnTo>
                <a:lnTo>
                  <a:pt x="5000625" y="2351314"/>
                </a:lnTo>
                <a:lnTo>
                  <a:pt x="0" y="2351314"/>
                </a:lnTo>
                <a:close/>
              </a:path>
            </a:pathLst>
          </a:custGeom>
        </p:spPr>
      </p:pic>
      <p:pic>
        <p:nvPicPr>
          <p:cNvPr id="21" name="图片 20"/>
          <p:cNvPicPr>
            <a:picLocks noChangeAspect="1"/>
          </p:cNvPicPr>
          <p:nvPr/>
        </p:nvPicPr>
        <p:blipFill>
          <a:blip r:embed="rId3"/>
          <a:srcRect t="4001" b="25468"/>
          <a:stretch>
            <a:fillRect/>
          </a:stretch>
        </p:blipFill>
        <p:spPr>
          <a:xfrm>
            <a:off x="6566248" y="2673893"/>
            <a:ext cx="3937227" cy="1851300"/>
          </a:xfrm>
          <a:custGeom>
            <a:avLst/>
            <a:gdLst>
              <a:gd name="connsiteX0" fmla="*/ 0 w 5000625"/>
              <a:gd name="connsiteY0" fmla="*/ 0 h 2351314"/>
              <a:gd name="connsiteX1" fmla="*/ 5000625 w 5000625"/>
              <a:gd name="connsiteY1" fmla="*/ 0 h 2351314"/>
              <a:gd name="connsiteX2" fmla="*/ 5000625 w 5000625"/>
              <a:gd name="connsiteY2" fmla="*/ 2351314 h 2351314"/>
              <a:gd name="connsiteX3" fmla="*/ 0 w 5000625"/>
              <a:gd name="connsiteY3" fmla="*/ 2351314 h 2351314"/>
            </a:gdLst>
            <a:ahLst/>
            <a:cxnLst>
              <a:cxn ang="0">
                <a:pos x="connsiteX0" y="connsiteY0"/>
              </a:cxn>
              <a:cxn ang="0">
                <a:pos x="connsiteX1" y="connsiteY1"/>
              </a:cxn>
              <a:cxn ang="0">
                <a:pos x="connsiteX2" y="connsiteY2"/>
              </a:cxn>
              <a:cxn ang="0">
                <a:pos x="connsiteX3" y="connsiteY3"/>
              </a:cxn>
            </a:cxnLst>
            <a:rect l="l" t="t" r="r" b="b"/>
            <a:pathLst>
              <a:path w="5000625" h="2351314">
                <a:moveTo>
                  <a:pt x="0" y="0"/>
                </a:moveTo>
                <a:lnTo>
                  <a:pt x="5000625" y="0"/>
                </a:lnTo>
                <a:lnTo>
                  <a:pt x="5000625" y="2351314"/>
                </a:lnTo>
                <a:lnTo>
                  <a:pt x="0" y="2351314"/>
                </a:lnTo>
                <a:close/>
              </a:path>
            </a:pathLst>
          </a:custGeom>
        </p:spPr>
      </p:pic>
      <p:sp>
        <p:nvSpPr>
          <p:cNvPr id="23" name="矩形 22"/>
          <p:cNvSpPr/>
          <p:nvPr/>
        </p:nvSpPr>
        <p:spPr>
          <a:xfrm>
            <a:off x="1015303" y="2525486"/>
            <a:ext cx="4253383" cy="2148114"/>
          </a:xfrm>
          <a:prstGeom prst="rect">
            <a:avLst/>
          </a:prstGeom>
          <a:noFill/>
          <a:ln>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24" name="矩形 23"/>
          <p:cNvSpPr/>
          <p:nvPr/>
        </p:nvSpPr>
        <p:spPr>
          <a:xfrm>
            <a:off x="6408170" y="2525486"/>
            <a:ext cx="4253383" cy="2148114"/>
          </a:xfrm>
          <a:prstGeom prst="rect">
            <a:avLst/>
          </a:prstGeom>
          <a:noFill/>
          <a:ln>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cxnSp>
        <p:nvCxnSpPr>
          <p:cNvPr id="27" name="直接连接符 26"/>
          <p:cNvCxnSpPr/>
          <p:nvPr/>
        </p:nvCxnSpPr>
        <p:spPr>
          <a:xfrm>
            <a:off x="1002881" y="5029200"/>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14400" y="5132873"/>
            <a:ext cx="4899684" cy="569323"/>
          </a:xfrm>
          <a:prstGeom prst="rect">
            <a:avLst/>
          </a:prstGeom>
        </p:spPr>
        <p:txBody>
          <a:bodyPr wrap="square">
            <a:spAutoFit/>
          </a:bodyPr>
          <a:lstStyle/>
          <a:p>
            <a:pPr>
              <a:lnSpc>
                <a:spcPct val="150000"/>
              </a:lnSpc>
            </a:pPr>
            <a:r>
              <a:rPr lang="en-US" altLang="zh-CN" sz="1100" dirty="0">
                <a:solidFill>
                  <a:schemeClr val="bg1"/>
                </a:solidFill>
                <a:latin typeface="Arial" panose="020B0604020202020204" pitchFamily="34" charset="0"/>
                <a:cs typeface="+mn-ea"/>
                <a:sym typeface="+mn-lt"/>
              </a:rPr>
              <a:t>This PPT template for the rice husk designer pencil demo works, focusing on the production</a:t>
            </a:r>
            <a:endParaRPr lang="zh-CN" altLang="en-US" sz="1100" dirty="0">
              <a:solidFill>
                <a:schemeClr val="bg1"/>
              </a:solidFill>
              <a:latin typeface="Arial" panose="020B0604020202020204" pitchFamily="34" charset="0"/>
              <a:cs typeface="+mn-ea"/>
              <a:sym typeface="+mn-lt"/>
            </a:endParaRPr>
          </a:p>
        </p:txBody>
      </p:sp>
      <p:cxnSp>
        <p:nvCxnSpPr>
          <p:cNvPr id="31" name="直接连接符 30"/>
          <p:cNvCxnSpPr/>
          <p:nvPr/>
        </p:nvCxnSpPr>
        <p:spPr>
          <a:xfrm>
            <a:off x="6395052" y="5029200"/>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306571" y="5132873"/>
            <a:ext cx="4899684" cy="569323"/>
          </a:xfrm>
          <a:prstGeom prst="rect">
            <a:avLst/>
          </a:prstGeom>
        </p:spPr>
        <p:txBody>
          <a:bodyPr wrap="square">
            <a:spAutoFit/>
          </a:bodyPr>
          <a:lstStyle/>
          <a:p>
            <a:pPr>
              <a:lnSpc>
                <a:spcPct val="150000"/>
              </a:lnSpc>
            </a:pPr>
            <a:r>
              <a:rPr lang="en-US" altLang="zh-CN" sz="1100" dirty="0">
                <a:solidFill>
                  <a:schemeClr val="bg1"/>
                </a:solidFill>
                <a:latin typeface="Arial" panose="020B0604020202020204" pitchFamily="34" charset="0"/>
                <a:cs typeface="+mn-ea"/>
                <a:sym typeface="+mn-lt"/>
              </a:rPr>
              <a:t>This PPT template for the rice husk designer pencil demo works, focusing on the production</a:t>
            </a:r>
            <a:endParaRPr lang="zh-CN" altLang="en-US" sz="1100" dirty="0">
              <a:solidFill>
                <a:schemeClr val="bg1"/>
              </a:solidFill>
              <a:latin typeface="Arial" panose="020B0604020202020204" pitchFamily="34" charset="0"/>
              <a:cs typeface="+mn-ea"/>
              <a:sym typeface="+mn-lt"/>
            </a:endParaRPr>
          </a:p>
        </p:txBody>
      </p:sp>
      <p:sp>
        <p:nvSpPr>
          <p:cNvPr id="17" name="文本框 10"/>
          <p:cNvSpPr txBox="1"/>
          <p:nvPr/>
        </p:nvSpPr>
        <p:spPr>
          <a:xfrm>
            <a:off x="7265670" y="832485"/>
            <a:ext cx="3550285" cy="583565"/>
          </a:xfrm>
          <a:prstGeom prst="rect">
            <a:avLst/>
          </a:prstGeom>
          <a:noFill/>
        </p:spPr>
        <p:txBody>
          <a:bodyPr wrap="square" rtlCol="0">
            <a:spAutoFit/>
          </a:bodyPr>
          <a:p>
            <a:pPr algn="ctr"/>
            <a:r>
              <a:rPr lang="en-US" altLang="zh-CN" sz="3200" dirty="0">
                <a:solidFill>
                  <a:schemeClr val="bg1"/>
                </a:solidFill>
                <a:latin typeface="Arial" panose="020B0604020202020204" pitchFamily="34" charset="0"/>
                <a:cs typeface="+mn-ea"/>
                <a:sym typeface="+mn-lt"/>
              </a:rPr>
              <a:t>Fruit Consumption</a:t>
            </a:r>
            <a:endParaRPr lang="en-US" altLang="zh-CN" sz="3200" dirty="0">
              <a:solidFill>
                <a:schemeClr val="bg1"/>
              </a:solidFill>
              <a:latin typeface="Arial" panose="020B0604020202020204" pitchFamily="34" charset="0"/>
              <a:cs typeface="+mn-ea"/>
              <a:sym typeface="+mn-lt"/>
            </a:endParaRPr>
          </a:p>
        </p:txBody>
      </p:sp>
      <p:pic>
        <p:nvPicPr>
          <p:cNvPr id="6" name="Picture 5"/>
          <p:cNvPicPr>
            <a:picLocks noChangeAspect="1"/>
          </p:cNvPicPr>
          <p:nvPr/>
        </p:nvPicPr>
        <p:blipFill>
          <a:blip r:embed="rId4"/>
          <a:srcRect l="18247" t="22029" r="32669" b="11636"/>
          <a:stretch>
            <a:fillRect/>
          </a:stretch>
        </p:blipFill>
        <p:spPr>
          <a:xfrm>
            <a:off x="146050" y="1704975"/>
            <a:ext cx="5949950" cy="4523105"/>
          </a:xfrm>
          <a:prstGeom prst="rect">
            <a:avLst/>
          </a:prstGeom>
          <a:effectLst>
            <a:softEdge rad="63500"/>
          </a:effectLst>
        </p:spPr>
      </p:pic>
      <p:pic>
        <p:nvPicPr>
          <p:cNvPr id="18" name="Picture 17"/>
          <p:cNvPicPr>
            <a:picLocks noChangeAspect="1"/>
          </p:cNvPicPr>
          <p:nvPr/>
        </p:nvPicPr>
        <p:blipFill>
          <a:blip r:embed="rId5"/>
          <a:srcRect l="19063" t="25401" r="32799" b="7438"/>
          <a:stretch>
            <a:fillRect/>
          </a:stretch>
        </p:blipFill>
        <p:spPr>
          <a:xfrm>
            <a:off x="6306820" y="1704975"/>
            <a:ext cx="5761355" cy="4522470"/>
          </a:xfrm>
          <a:prstGeom prst="rect">
            <a:avLst/>
          </a:prstGeom>
          <a:effectLst>
            <a:softEdge rad="635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3" name="图片 2"/>
          <p:cNvPicPr>
            <a:picLocks noChangeAspect="1"/>
          </p:cNvPicPr>
          <p:nvPr/>
        </p:nvPicPr>
        <p:blipFill>
          <a:blip r:embed="rId1"/>
          <a:stretch>
            <a:fillRect/>
          </a:stretch>
        </p:blipFill>
        <p:spPr>
          <a:xfrm>
            <a:off x="429454" y="394245"/>
            <a:ext cx="11333092" cy="5896790"/>
          </a:xfrm>
          <a:prstGeom prst="rect">
            <a:avLst/>
          </a:prstGeom>
        </p:spPr>
      </p:pic>
      <p:sp>
        <p:nvSpPr>
          <p:cNvPr id="8" name="矩形 7"/>
          <p:cNvSpPr/>
          <p:nvPr/>
        </p:nvSpPr>
        <p:spPr>
          <a:xfrm>
            <a:off x="2142737" y="1304763"/>
            <a:ext cx="2721428" cy="4248474"/>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9" name="矩形: 圆角 8"/>
          <p:cNvSpPr/>
          <p:nvPr/>
        </p:nvSpPr>
        <p:spPr>
          <a:xfrm>
            <a:off x="6170450" y="1304763"/>
            <a:ext cx="669180" cy="66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21F42"/>
                </a:solidFill>
                <a:latin typeface="Arial" panose="020B0604020202020204" pitchFamily="34" charset="0"/>
                <a:cs typeface="+mn-ea"/>
                <a:sym typeface="+mn-lt"/>
              </a:rPr>
              <a:t>01</a:t>
            </a:r>
            <a:endParaRPr lang="zh-CN" altLang="en-US" sz="2000" dirty="0">
              <a:solidFill>
                <a:srgbClr val="221F42"/>
              </a:solidFill>
              <a:latin typeface="Arial" panose="020B0604020202020204" pitchFamily="34" charset="0"/>
              <a:cs typeface="+mn-ea"/>
              <a:sym typeface="+mn-lt"/>
            </a:endParaRPr>
          </a:p>
        </p:txBody>
      </p:sp>
      <p:sp>
        <p:nvSpPr>
          <p:cNvPr id="22" name="矩形: 圆角 21"/>
          <p:cNvSpPr/>
          <p:nvPr/>
        </p:nvSpPr>
        <p:spPr>
          <a:xfrm>
            <a:off x="6170450" y="2497861"/>
            <a:ext cx="669180" cy="66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21F42"/>
                </a:solidFill>
                <a:latin typeface="Arial" panose="020B0604020202020204" pitchFamily="34" charset="0"/>
                <a:cs typeface="+mn-ea"/>
                <a:sym typeface="+mn-lt"/>
              </a:rPr>
              <a:t>02</a:t>
            </a:r>
            <a:endParaRPr lang="zh-CN" altLang="en-US" sz="2000" dirty="0">
              <a:solidFill>
                <a:srgbClr val="221F42"/>
              </a:solidFill>
              <a:latin typeface="Arial" panose="020B0604020202020204" pitchFamily="34" charset="0"/>
              <a:cs typeface="+mn-ea"/>
              <a:sym typeface="+mn-lt"/>
            </a:endParaRPr>
          </a:p>
        </p:txBody>
      </p:sp>
      <p:sp>
        <p:nvSpPr>
          <p:cNvPr id="25" name="矩形: 圆角 24"/>
          <p:cNvSpPr/>
          <p:nvPr/>
        </p:nvSpPr>
        <p:spPr>
          <a:xfrm>
            <a:off x="6170450" y="3690959"/>
            <a:ext cx="669180" cy="66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21F42"/>
                </a:solidFill>
                <a:latin typeface="Arial" panose="020B0604020202020204" pitchFamily="34" charset="0"/>
                <a:cs typeface="+mn-ea"/>
                <a:sym typeface="+mn-lt"/>
              </a:rPr>
              <a:t>03</a:t>
            </a:r>
            <a:endParaRPr lang="zh-CN" altLang="en-US" sz="2000" dirty="0">
              <a:solidFill>
                <a:srgbClr val="221F42"/>
              </a:solidFill>
              <a:latin typeface="Arial" panose="020B0604020202020204" pitchFamily="34" charset="0"/>
              <a:cs typeface="+mn-ea"/>
              <a:sym typeface="+mn-lt"/>
            </a:endParaRPr>
          </a:p>
        </p:txBody>
      </p:sp>
      <p:sp>
        <p:nvSpPr>
          <p:cNvPr id="28" name="矩形: 圆角 27"/>
          <p:cNvSpPr/>
          <p:nvPr/>
        </p:nvSpPr>
        <p:spPr>
          <a:xfrm>
            <a:off x="6170450" y="4884057"/>
            <a:ext cx="669180" cy="66918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221F42"/>
                </a:solidFill>
                <a:latin typeface="Arial" panose="020B0604020202020204" pitchFamily="34" charset="0"/>
                <a:cs typeface="+mn-ea"/>
                <a:sym typeface="+mn-lt"/>
              </a:rPr>
              <a:t>04</a:t>
            </a:r>
            <a:endParaRPr lang="zh-CN" altLang="en-US" sz="2000" dirty="0">
              <a:solidFill>
                <a:srgbClr val="221F42"/>
              </a:solidFill>
              <a:latin typeface="Arial" panose="020B0604020202020204" pitchFamily="34" charset="0"/>
              <a:cs typeface="+mn-ea"/>
              <a:sym typeface="+mn-lt"/>
            </a:endParaRPr>
          </a:p>
        </p:txBody>
      </p:sp>
      <p:sp>
        <p:nvSpPr>
          <p:cNvPr id="15" name="文本框 14"/>
          <p:cNvSpPr txBox="1"/>
          <p:nvPr/>
        </p:nvSpPr>
        <p:spPr>
          <a:xfrm>
            <a:off x="2051328" y="3167041"/>
            <a:ext cx="2716065" cy="584775"/>
          </a:xfrm>
          <a:prstGeom prst="rect">
            <a:avLst/>
          </a:prstGeom>
          <a:noFill/>
        </p:spPr>
        <p:txBody>
          <a:bodyPr wrap="square" rtlCol="0">
            <a:spAutoFit/>
          </a:bodyPr>
          <a:lstStyle/>
          <a:p>
            <a:pPr algn="ctr"/>
            <a:r>
              <a:rPr lang="en-US" altLang="zh-CN" sz="3200" b="1" dirty="0">
                <a:solidFill>
                  <a:schemeClr val="bg1"/>
                </a:solidFill>
                <a:latin typeface="Arial" panose="020B0604020202020204" pitchFamily="34" charset="0"/>
                <a:cs typeface="+mn-ea"/>
                <a:sym typeface="+mn-lt"/>
              </a:rPr>
              <a:t>CONTENTS</a:t>
            </a:r>
            <a:endParaRPr lang="zh-CN" altLang="en-US" sz="3200" b="1" dirty="0">
              <a:solidFill>
                <a:schemeClr val="bg1"/>
              </a:solidFill>
              <a:latin typeface="Arial" panose="020B0604020202020204" pitchFamily="34" charset="0"/>
              <a:cs typeface="+mn-ea"/>
              <a:sym typeface="+mn-lt"/>
            </a:endParaRPr>
          </a:p>
        </p:txBody>
      </p:sp>
      <p:sp>
        <p:nvSpPr>
          <p:cNvPr id="16" name="矩形 15"/>
          <p:cNvSpPr/>
          <p:nvPr/>
        </p:nvSpPr>
        <p:spPr>
          <a:xfrm>
            <a:off x="7075424" y="1408520"/>
            <a:ext cx="3390357" cy="829945"/>
          </a:xfrm>
          <a:prstGeom prst="rect">
            <a:avLst/>
          </a:prstGeom>
        </p:spPr>
        <p:txBody>
          <a:bodyPr wrap="square">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Patient Demographics</a:t>
            </a:r>
            <a:endParaRPr lang="en-US" altLang="zh-CN" sz="2400" dirty="0">
              <a:solidFill>
                <a:schemeClr val="bg1"/>
              </a:solidFill>
              <a:latin typeface="Arial" panose="020B0604020202020204" pitchFamily="34" charset="0"/>
              <a:cs typeface="+mn-ea"/>
              <a:sym typeface="Arial" panose="020B0604020202020204"/>
            </a:endParaRPr>
          </a:p>
          <a:p>
            <a:pPr algn="l">
              <a:buClrTx/>
              <a:buSzTx/>
              <a:buFontTx/>
            </a:pPr>
            <a:endParaRPr lang="en-US" altLang="zh-CN" sz="2400" dirty="0">
              <a:solidFill>
                <a:schemeClr val="bg1"/>
              </a:solidFill>
              <a:latin typeface="Arial" panose="020B0604020202020204" pitchFamily="34" charset="0"/>
              <a:cs typeface="+mn-ea"/>
              <a:sym typeface="+mn-lt"/>
            </a:endParaRPr>
          </a:p>
        </p:txBody>
      </p:sp>
      <p:sp>
        <p:nvSpPr>
          <p:cNvPr id="21" name="矩形 20"/>
          <p:cNvSpPr/>
          <p:nvPr/>
        </p:nvSpPr>
        <p:spPr>
          <a:xfrm>
            <a:off x="7075424" y="2601618"/>
            <a:ext cx="3390357" cy="460375"/>
          </a:xfrm>
          <a:prstGeom prst="rect">
            <a:avLst/>
          </a:prstGeom>
        </p:spPr>
        <p:txBody>
          <a:bodyPr wrap="square">
            <a:spAutoFit/>
          </a:bodyPr>
          <a:lstStyle/>
          <a:p>
            <a:r>
              <a:rPr lang="en-US" altLang="zh-CN" sz="2400" dirty="0">
                <a:solidFill>
                  <a:schemeClr val="bg1"/>
                </a:solidFill>
                <a:latin typeface="Arial" panose="020B0604020202020204" pitchFamily="34" charset="0"/>
                <a:cs typeface="+mn-ea"/>
                <a:sym typeface="+mn-lt"/>
              </a:rPr>
              <a:t>DataBase Schema </a:t>
            </a:r>
            <a:endParaRPr lang="en-US" altLang="zh-CN" sz="2400" dirty="0">
              <a:solidFill>
                <a:schemeClr val="bg1"/>
              </a:solidFill>
              <a:latin typeface="Arial" panose="020B0604020202020204" pitchFamily="34" charset="0"/>
              <a:cs typeface="+mn-ea"/>
              <a:sym typeface="+mn-lt"/>
            </a:endParaRPr>
          </a:p>
        </p:txBody>
      </p:sp>
      <p:sp>
        <p:nvSpPr>
          <p:cNvPr id="24" name="矩形 23"/>
          <p:cNvSpPr/>
          <p:nvPr/>
        </p:nvSpPr>
        <p:spPr>
          <a:xfrm>
            <a:off x="7075423" y="3794716"/>
            <a:ext cx="3390357" cy="460375"/>
          </a:xfrm>
          <a:prstGeom prst="rect">
            <a:avLst/>
          </a:prstGeom>
        </p:spPr>
        <p:txBody>
          <a:bodyPr wrap="square">
            <a:spAutoFit/>
          </a:bodyPr>
          <a:lstStyle/>
          <a:p>
            <a:r>
              <a:rPr lang="en-US" altLang="zh-CN" sz="2400" dirty="0">
                <a:solidFill>
                  <a:schemeClr val="bg1"/>
                </a:solidFill>
                <a:latin typeface="Arial" panose="020B0604020202020204" pitchFamily="34" charset="0"/>
                <a:cs typeface="+mn-ea"/>
                <a:sym typeface="+mn-lt"/>
              </a:rPr>
              <a:t>DeskTop Application</a:t>
            </a:r>
            <a:endParaRPr lang="en-US" altLang="zh-CN" sz="2400" dirty="0">
              <a:solidFill>
                <a:schemeClr val="bg1"/>
              </a:solidFill>
              <a:latin typeface="Arial" panose="020B0604020202020204" pitchFamily="34" charset="0"/>
              <a:cs typeface="+mn-ea"/>
              <a:sym typeface="+mn-lt"/>
            </a:endParaRPr>
          </a:p>
        </p:txBody>
      </p:sp>
      <p:sp>
        <p:nvSpPr>
          <p:cNvPr id="32" name="矩形 31"/>
          <p:cNvSpPr/>
          <p:nvPr/>
        </p:nvSpPr>
        <p:spPr>
          <a:xfrm>
            <a:off x="7075423" y="5006972"/>
            <a:ext cx="3390357" cy="460375"/>
          </a:xfrm>
          <a:prstGeom prst="rect">
            <a:avLst/>
          </a:prstGeom>
        </p:spPr>
        <p:txBody>
          <a:bodyPr wrap="square">
            <a:spAutoFit/>
          </a:bodyPr>
          <a:lstStyle/>
          <a:p>
            <a:r>
              <a:rPr lang="en-US" altLang="ar-EG" sz="2400" dirty="0">
                <a:solidFill>
                  <a:schemeClr val="bg1"/>
                </a:solidFill>
                <a:latin typeface="Arial" panose="020B0604020202020204" pitchFamily="34" charset="0"/>
                <a:cs typeface="+mn-ea"/>
                <a:sym typeface="+mn-lt"/>
              </a:rPr>
              <a:t>Team Member</a:t>
            </a:r>
            <a:endParaRPr lang="en-US" altLang="ar-EG" sz="2400" dirty="0">
              <a:solidFill>
                <a:schemeClr val="bg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3" name="图片 2"/>
          <p:cNvPicPr>
            <a:picLocks noChangeAspect="1"/>
          </p:cNvPicPr>
          <p:nvPr/>
        </p:nvPicPr>
        <p:blipFill>
          <a:blip r:embed="rId1"/>
          <a:stretch>
            <a:fillRect/>
          </a:stretch>
        </p:blipFill>
        <p:spPr>
          <a:xfrm>
            <a:off x="429454" y="480605"/>
            <a:ext cx="11333092" cy="5896790"/>
          </a:xfrm>
          <a:prstGeom prst="rect">
            <a:avLst/>
          </a:prstGeom>
        </p:spPr>
      </p:pic>
      <p:sp>
        <p:nvSpPr>
          <p:cNvPr id="8" name="矩形 7"/>
          <p:cNvSpPr/>
          <p:nvPr/>
        </p:nvSpPr>
        <p:spPr>
          <a:xfrm>
            <a:off x="4735286" y="1319276"/>
            <a:ext cx="2721428" cy="2759236"/>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15" name="文本框 14"/>
          <p:cNvSpPr txBox="1"/>
          <p:nvPr/>
        </p:nvSpPr>
        <p:spPr>
          <a:xfrm>
            <a:off x="4644572" y="1770742"/>
            <a:ext cx="2902857" cy="1569660"/>
          </a:xfrm>
          <a:prstGeom prst="rect">
            <a:avLst/>
          </a:prstGeom>
          <a:noFill/>
        </p:spPr>
        <p:txBody>
          <a:bodyPr wrap="square" rtlCol="0">
            <a:spAutoFit/>
          </a:bodyPr>
          <a:lstStyle/>
          <a:p>
            <a:pPr algn="ctr"/>
            <a:r>
              <a:rPr lang="en-US" altLang="zh-CN" sz="9600" dirty="0">
                <a:solidFill>
                  <a:schemeClr val="bg1"/>
                </a:solidFill>
                <a:latin typeface="Arial" panose="020B0604020202020204" pitchFamily="34" charset="0"/>
                <a:cs typeface="+mn-ea"/>
                <a:sym typeface="+mn-lt"/>
              </a:rPr>
              <a:t>02</a:t>
            </a:r>
            <a:endParaRPr lang="zh-CN" altLang="en-US" sz="9600" dirty="0">
              <a:solidFill>
                <a:schemeClr val="bg1"/>
              </a:solidFill>
              <a:latin typeface="Arial" panose="020B0604020202020204" pitchFamily="34" charset="0"/>
              <a:cs typeface="+mn-ea"/>
              <a:sym typeface="+mn-lt"/>
            </a:endParaRPr>
          </a:p>
        </p:txBody>
      </p:sp>
      <p:cxnSp>
        <p:nvCxnSpPr>
          <p:cNvPr id="16" name="直接连接符 15"/>
          <p:cNvCxnSpPr/>
          <p:nvPr/>
        </p:nvCxnSpPr>
        <p:spPr>
          <a:xfrm>
            <a:off x="5667829" y="3421014"/>
            <a:ext cx="8563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146095" y="4413610"/>
            <a:ext cx="3899811"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 </a:t>
            </a:r>
            <a:r>
              <a:rPr lang="en-US" altLang="zh-CN" sz="3200" dirty="0">
                <a:solidFill>
                  <a:schemeClr val="bg1"/>
                </a:solidFill>
                <a:latin typeface="Arial" panose="020B0604020202020204" pitchFamily="34" charset="0"/>
                <a:cs typeface="+mn-ea"/>
                <a:sym typeface="+mn-lt"/>
              </a:rPr>
              <a:t>DataBase Schema </a:t>
            </a:r>
            <a:endParaRPr lang="zh-CN" altLang="en-US" sz="3200" dirty="0">
              <a:solidFill>
                <a:schemeClr val="bg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3" name="图片 2"/>
          <p:cNvPicPr>
            <a:picLocks noChangeAspect="1"/>
          </p:cNvPicPr>
          <p:nvPr/>
        </p:nvPicPr>
        <p:blipFill>
          <a:blip r:embed="rId1"/>
          <a:stretch>
            <a:fillRect/>
          </a:stretch>
        </p:blipFill>
        <p:spPr>
          <a:xfrm>
            <a:off x="429454" y="480605"/>
            <a:ext cx="11333092" cy="5896790"/>
          </a:xfrm>
          <a:prstGeom prst="rect">
            <a:avLst/>
          </a:prstGeom>
        </p:spPr>
      </p:pic>
      <p:cxnSp>
        <p:nvCxnSpPr>
          <p:cNvPr id="16" name="直接连接符 15"/>
          <p:cNvCxnSpPr/>
          <p:nvPr/>
        </p:nvCxnSpPr>
        <p:spPr>
          <a:xfrm>
            <a:off x="5667194" y="1145174"/>
            <a:ext cx="8563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146730" y="480420"/>
            <a:ext cx="3899811"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 </a:t>
            </a:r>
            <a:r>
              <a:rPr lang="en-US" altLang="zh-CN" sz="3200" dirty="0">
                <a:solidFill>
                  <a:schemeClr val="bg1"/>
                </a:solidFill>
                <a:latin typeface="Arial" panose="020B0604020202020204" pitchFamily="34" charset="0"/>
                <a:cs typeface="+mn-ea"/>
                <a:sym typeface="+mn-lt"/>
              </a:rPr>
              <a:t>DataBase Schema </a:t>
            </a:r>
            <a:endParaRPr lang="zh-CN" altLang="en-US" sz="3200" dirty="0">
              <a:solidFill>
                <a:schemeClr val="bg1"/>
              </a:solidFill>
              <a:latin typeface="Arial" panose="020B0604020202020204" pitchFamily="34" charset="0"/>
              <a:cs typeface="+mn-ea"/>
              <a:sym typeface="+mn-lt"/>
            </a:endParaRPr>
          </a:p>
        </p:txBody>
      </p:sp>
      <p:sp>
        <p:nvSpPr>
          <p:cNvPr id="2" name="矩形 10"/>
          <p:cNvSpPr/>
          <p:nvPr/>
        </p:nvSpPr>
        <p:spPr>
          <a:xfrm flipH="1">
            <a:off x="3749040" y="217170"/>
            <a:ext cx="4695825" cy="4276725"/>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1" name="Rounded Rectangle 10"/>
          <p:cNvSpPr/>
          <p:nvPr/>
        </p:nvSpPr>
        <p:spPr>
          <a:xfrm>
            <a:off x="1803400" y="1320800"/>
            <a:ext cx="8585200" cy="5171440"/>
          </a:xfrm>
          <a:prstGeom prst="roundRect">
            <a:avLst>
              <a:gd name="adj" fmla="val 3892"/>
            </a:avLst>
          </a:prstGeom>
          <a:blipFill rotWithShape="1">
            <a:blip r:embed="rId2"/>
            <a:stretch>
              <a:fillRect l="-20000" t="-21000" b="-23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1067435"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0" name="矩形: 圆角 1"/>
          <p:cNvSpPr/>
          <p:nvPr/>
        </p:nvSpPr>
        <p:spPr>
          <a:xfrm>
            <a:off x="4083685" y="214630"/>
            <a:ext cx="3374390" cy="11499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4800">
                <a:solidFill>
                  <a:schemeClr val="tx1"/>
                </a:solidFill>
                <a:latin typeface="Arial" panose="020B0604020202020204" pitchFamily="34" charset="0"/>
                <a:cs typeface="+mn-ea"/>
                <a:sym typeface="+mn-lt"/>
              </a:rPr>
              <a:t>Patient </a:t>
            </a:r>
            <a:endParaRPr lang="en-US" altLang="en-US" sz="4800">
              <a:solidFill>
                <a:schemeClr val="tx1"/>
              </a:solidFill>
              <a:latin typeface="Arial" panose="020B0604020202020204" pitchFamily="34" charset="0"/>
              <a:cs typeface="+mn-ea"/>
              <a:sym typeface="+mn-lt"/>
            </a:endParaRPr>
          </a:p>
        </p:txBody>
      </p:sp>
      <p:sp>
        <p:nvSpPr>
          <p:cNvPr id="11" name="Rounded Rectangle 10"/>
          <p:cNvSpPr/>
          <p:nvPr/>
        </p:nvSpPr>
        <p:spPr>
          <a:xfrm>
            <a:off x="1803400" y="1202055"/>
            <a:ext cx="8585200" cy="5171440"/>
          </a:xfrm>
          <a:prstGeom prst="roundRect">
            <a:avLst>
              <a:gd name="adj" fmla="val 3892"/>
            </a:avLst>
          </a:prstGeom>
          <a:blipFill rotWithShape="1">
            <a:blip r:embed="rId2"/>
            <a:stretch>
              <a:fillRect l="-9000" t="-8000" r="-85000" b="-36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1067435"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0" name="矩形: 圆角 1"/>
          <p:cNvSpPr/>
          <p:nvPr/>
        </p:nvSpPr>
        <p:spPr>
          <a:xfrm>
            <a:off x="4083685" y="214630"/>
            <a:ext cx="3374390" cy="11499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4800">
                <a:solidFill>
                  <a:schemeClr val="tx1"/>
                </a:solidFill>
                <a:latin typeface="Arial" panose="020B0604020202020204" pitchFamily="34" charset="0"/>
                <a:cs typeface="+mn-ea"/>
                <a:sym typeface="+mn-lt"/>
              </a:rPr>
              <a:t>Address</a:t>
            </a:r>
            <a:endParaRPr lang="en-US" altLang="en-US" sz="4800">
              <a:solidFill>
                <a:schemeClr val="tx1"/>
              </a:solidFill>
              <a:latin typeface="Arial" panose="020B0604020202020204" pitchFamily="34" charset="0"/>
              <a:cs typeface="+mn-ea"/>
              <a:sym typeface="+mn-lt"/>
            </a:endParaRPr>
          </a:p>
        </p:txBody>
      </p:sp>
      <p:sp>
        <p:nvSpPr>
          <p:cNvPr id="11" name="Rounded Rectangle 10"/>
          <p:cNvSpPr/>
          <p:nvPr/>
        </p:nvSpPr>
        <p:spPr>
          <a:xfrm>
            <a:off x="1820545" y="1202055"/>
            <a:ext cx="8585200" cy="5171440"/>
          </a:xfrm>
          <a:prstGeom prst="roundRect">
            <a:avLst>
              <a:gd name="adj" fmla="val 3892"/>
            </a:avLst>
          </a:prstGeom>
          <a:blipFill rotWithShape="1">
            <a:blip r:embed="rId2"/>
            <a:stretch>
              <a:fillRect l="-8000" t="-9000" r="-82000" b="-40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1084580"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0" name="矩形: 圆角 1"/>
          <p:cNvSpPr/>
          <p:nvPr/>
        </p:nvSpPr>
        <p:spPr>
          <a:xfrm>
            <a:off x="4083685" y="214630"/>
            <a:ext cx="3841750" cy="11499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4800">
                <a:solidFill>
                  <a:schemeClr val="tx1"/>
                </a:solidFill>
                <a:latin typeface="Arial" panose="020B0604020202020204" pitchFamily="34" charset="0"/>
                <a:cs typeface="+mn-ea"/>
                <a:sym typeface="+mn-lt"/>
              </a:rPr>
              <a:t>Health Data</a:t>
            </a:r>
            <a:endParaRPr lang="en-US" altLang="en-US" sz="4800">
              <a:solidFill>
                <a:schemeClr val="tx1"/>
              </a:solidFill>
              <a:latin typeface="Arial" panose="020B0604020202020204" pitchFamily="34" charset="0"/>
              <a:cs typeface="+mn-ea"/>
              <a:sym typeface="+mn-lt"/>
            </a:endParaRPr>
          </a:p>
        </p:txBody>
      </p:sp>
      <p:sp>
        <p:nvSpPr>
          <p:cNvPr id="11" name="Rounded Rectangle 10"/>
          <p:cNvSpPr/>
          <p:nvPr/>
        </p:nvSpPr>
        <p:spPr>
          <a:xfrm>
            <a:off x="1803400" y="1202055"/>
            <a:ext cx="8585200" cy="5171440"/>
          </a:xfrm>
          <a:prstGeom prst="roundRect">
            <a:avLst>
              <a:gd name="adj" fmla="val 3892"/>
            </a:avLst>
          </a:prstGeom>
          <a:blipFill rotWithShape="1">
            <a:blip r:embed="rId2"/>
            <a:stretch>
              <a:fillRect l="-7000" t="-8000" r="-74000" b="-35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1084580"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0" name="矩形: 圆角 1"/>
          <p:cNvSpPr/>
          <p:nvPr/>
        </p:nvSpPr>
        <p:spPr>
          <a:xfrm>
            <a:off x="4083685" y="214630"/>
            <a:ext cx="3374390" cy="11499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4800">
                <a:solidFill>
                  <a:schemeClr val="tx1"/>
                </a:solidFill>
                <a:latin typeface="Arial" panose="020B0604020202020204" pitchFamily="34" charset="0"/>
                <a:cs typeface="+mn-ea"/>
                <a:sym typeface="+mn-lt"/>
              </a:rPr>
              <a:t>Disease</a:t>
            </a:r>
            <a:endParaRPr lang="en-US" altLang="en-US" sz="4800">
              <a:solidFill>
                <a:schemeClr val="tx1"/>
              </a:solidFill>
              <a:latin typeface="Arial" panose="020B0604020202020204" pitchFamily="34" charset="0"/>
              <a:cs typeface="+mn-ea"/>
              <a:sym typeface="+mn-lt"/>
            </a:endParaRPr>
          </a:p>
        </p:txBody>
      </p:sp>
      <p:sp>
        <p:nvSpPr>
          <p:cNvPr id="11" name="Rounded Rectangle 10"/>
          <p:cNvSpPr/>
          <p:nvPr/>
        </p:nvSpPr>
        <p:spPr>
          <a:xfrm>
            <a:off x="1803400" y="1202055"/>
            <a:ext cx="8585200" cy="5171440"/>
          </a:xfrm>
          <a:prstGeom prst="roundRect">
            <a:avLst>
              <a:gd name="adj" fmla="val 3892"/>
            </a:avLst>
          </a:prstGeom>
          <a:blipFill rotWithShape="1">
            <a:blip r:embed="rId2"/>
            <a:stretch>
              <a:fillRect l="-7000" t="-8000" r="-69000" b="-32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1084580"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0" name="矩形: 圆角 1"/>
          <p:cNvSpPr/>
          <p:nvPr/>
        </p:nvSpPr>
        <p:spPr>
          <a:xfrm>
            <a:off x="4083685" y="214630"/>
            <a:ext cx="3374390" cy="11499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4800">
                <a:solidFill>
                  <a:schemeClr val="tx1"/>
                </a:solidFill>
                <a:latin typeface="Arial" panose="020B0604020202020204" pitchFamily="34" charset="0"/>
                <a:cs typeface="+mn-ea"/>
                <a:sym typeface="+mn-lt"/>
              </a:rPr>
              <a:t>Diabetes</a:t>
            </a:r>
            <a:endParaRPr lang="en-US" altLang="en-US" sz="4800">
              <a:solidFill>
                <a:schemeClr val="tx1"/>
              </a:solidFill>
              <a:latin typeface="Arial" panose="020B0604020202020204" pitchFamily="34" charset="0"/>
              <a:cs typeface="+mn-ea"/>
              <a:sym typeface="+mn-lt"/>
            </a:endParaRPr>
          </a:p>
        </p:txBody>
      </p:sp>
      <p:sp>
        <p:nvSpPr>
          <p:cNvPr id="11" name="Rounded Rectangle 10"/>
          <p:cNvSpPr/>
          <p:nvPr/>
        </p:nvSpPr>
        <p:spPr>
          <a:xfrm>
            <a:off x="1803400" y="1202055"/>
            <a:ext cx="8585200" cy="5171440"/>
          </a:xfrm>
          <a:prstGeom prst="roundRect">
            <a:avLst>
              <a:gd name="adj" fmla="val 3892"/>
            </a:avLst>
          </a:prstGeom>
          <a:blipFill rotWithShape="1">
            <a:blip r:embed="rId2"/>
            <a:stretch>
              <a:fillRect l="-6000" t="-8000" r="-51000" b="-35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1084580"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0" name="矩形: 圆角 1"/>
          <p:cNvSpPr/>
          <p:nvPr/>
        </p:nvSpPr>
        <p:spPr>
          <a:xfrm>
            <a:off x="4083685" y="214630"/>
            <a:ext cx="3374390" cy="11499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4800">
                <a:solidFill>
                  <a:schemeClr val="tx1"/>
                </a:solidFill>
                <a:latin typeface="Arial" panose="020B0604020202020204" pitchFamily="34" charset="0"/>
                <a:cs typeface="+mn-ea"/>
                <a:sym typeface="+mn-lt"/>
              </a:rPr>
              <a:t>Arthritis</a:t>
            </a:r>
            <a:endParaRPr lang="en-US" altLang="en-US" sz="4800">
              <a:solidFill>
                <a:schemeClr val="tx1"/>
              </a:solidFill>
              <a:latin typeface="Arial" panose="020B0604020202020204" pitchFamily="34" charset="0"/>
              <a:cs typeface="+mn-ea"/>
              <a:sym typeface="+mn-lt"/>
            </a:endParaRPr>
          </a:p>
        </p:txBody>
      </p:sp>
      <p:sp>
        <p:nvSpPr>
          <p:cNvPr id="11" name="Rounded Rectangle 10"/>
          <p:cNvSpPr/>
          <p:nvPr/>
        </p:nvSpPr>
        <p:spPr>
          <a:xfrm>
            <a:off x="1803400" y="1202055"/>
            <a:ext cx="8585200" cy="5171440"/>
          </a:xfrm>
          <a:prstGeom prst="roundRect">
            <a:avLst>
              <a:gd name="adj" fmla="val 3892"/>
            </a:avLst>
          </a:prstGeom>
          <a:blipFill rotWithShape="1">
            <a:blip r:embed="rId2"/>
            <a:stretch>
              <a:fillRect l="-6000" t="-9000" r="-49000" b="-43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1084580"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0" name="矩形: 圆角 1"/>
          <p:cNvSpPr/>
          <p:nvPr/>
        </p:nvSpPr>
        <p:spPr>
          <a:xfrm>
            <a:off x="4083685" y="214630"/>
            <a:ext cx="3374390" cy="1149985"/>
          </a:xfrm>
          <a:prstGeom prst="roundRect">
            <a:avLst>
              <a:gd name="adj" fmla="val 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en-US" sz="4800">
                <a:solidFill>
                  <a:schemeClr val="tx1"/>
                </a:solidFill>
                <a:latin typeface="Arial" panose="020B0604020202020204" pitchFamily="34" charset="0"/>
                <a:cs typeface="+mn-ea"/>
                <a:sym typeface="+mn-lt"/>
              </a:rPr>
              <a:t>Doctor</a:t>
            </a:r>
            <a:endParaRPr lang="en-US" altLang="en-US" sz="4800">
              <a:solidFill>
                <a:schemeClr val="tx1"/>
              </a:solidFill>
              <a:latin typeface="Arial" panose="020B0604020202020204" pitchFamily="34" charset="0"/>
              <a:cs typeface="+mn-ea"/>
              <a:sym typeface="+mn-lt"/>
            </a:endParaRPr>
          </a:p>
        </p:txBody>
      </p:sp>
      <p:sp>
        <p:nvSpPr>
          <p:cNvPr id="11" name="Rounded Rectangle 10"/>
          <p:cNvSpPr/>
          <p:nvPr/>
        </p:nvSpPr>
        <p:spPr>
          <a:xfrm>
            <a:off x="1803400" y="1202055"/>
            <a:ext cx="8585200" cy="5171440"/>
          </a:xfrm>
          <a:prstGeom prst="roundRect">
            <a:avLst>
              <a:gd name="adj" fmla="val 3892"/>
            </a:avLst>
          </a:prstGeom>
          <a:blipFill rotWithShape="1">
            <a:blip r:embed="rId2"/>
            <a:stretch>
              <a:fillRect l="-6000" t="-9000" r="-43000" b="-38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3" name="图片 2"/>
          <p:cNvPicPr>
            <a:picLocks noChangeAspect="1"/>
          </p:cNvPicPr>
          <p:nvPr/>
        </p:nvPicPr>
        <p:blipFill>
          <a:blip r:embed="rId1"/>
          <a:stretch>
            <a:fillRect/>
          </a:stretch>
        </p:blipFill>
        <p:spPr>
          <a:xfrm>
            <a:off x="429454" y="480605"/>
            <a:ext cx="11333092" cy="5896790"/>
          </a:xfrm>
          <a:prstGeom prst="rect">
            <a:avLst/>
          </a:prstGeom>
        </p:spPr>
      </p:pic>
      <p:sp>
        <p:nvSpPr>
          <p:cNvPr id="8" name="矩形 7"/>
          <p:cNvSpPr/>
          <p:nvPr/>
        </p:nvSpPr>
        <p:spPr>
          <a:xfrm>
            <a:off x="4735286" y="1319276"/>
            <a:ext cx="2721428" cy="2759236"/>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15" name="文本框 14"/>
          <p:cNvSpPr txBox="1"/>
          <p:nvPr/>
        </p:nvSpPr>
        <p:spPr>
          <a:xfrm>
            <a:off x="4644572" y="1770742"/>
            <a:ext cx="2902857" cy="1569660"/>
          </a:xfrm>
          <a:prstGeom prst="rect">
            <a:avLst/>
          </a:prstGeom>
          <a:noFill/>
        </p:spPr>
        <p:txBody>
          <a:bodyPr wrap="square" rtlCol="0">
            <a:spAutoFit/>
          </a:bodyPr>
          <a:lstStyle/>
          <a:p>
            <a:pPr algn="ctr"/>
            <a:r>
              <a:rPr lang="en-US" altLang="zh-CN" sz="9600" dirty="0">
                <a:solidFill>
                  <a:schemeClr val="bg1"/>
                </a:solidFill>
                <a:latin typeface="Arial" panose="020B0604020202020204" pitchFamily="34" charset="0"/>
                <a:cs typeface="+mn-ea"/>
                <a:sym typeface="+mn-lt"/>
              </a:rPr>
              <a:t>03</a:t>
            </a:r>
            <a:endParaRPr lang="zh-CN" altLang="en-US" sz="9600" dirty="0">
              <a:solidFill>
                <a:schemeClr val="bg1"/>
              </a:solidFill>
              <a:latin typeface="Arial" panose="020B0604020202020204" pitchFamily="34" charset="0"/>
              <a:cs typeface="+mn-ea"/>
              <a:sym typeface="+mn-lt"/>
            </a:endParaRPr>
          </a:p>
        </p:txBody>
      </p:sp>
      <p:cxnSp>
        <p:nvCxnSpPr>
          <p:cNvPr id="16" name="直接连接符 15"/>
          <p:cNvCxnSpPr/>
          <p:nvPr/>
        </p:nvCxnSpPr>
        <p:spPr>
          <a:xfrm>
            <a:off x="5667829" y="3421014"/>
            <a:ext cx="8563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146095" y="4413610"/>
            <a:ext cx="3899811"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Desktop Application</a:t>
            </a:r>
            <a:endParaRPr lang="en-US" altLang="zh-CN" sz="3200" dirty="0">
              <a:solidFill>
                <a:schemeClr val="bg1"/>
              </a:solidFill>
              <a:latin typeface="Arial" panose="020B0604020202020204" pitchFamily="34" charset="0"/>
              <a:cs typeface="+mn-ea"/>
              <a:sym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3" name="图片 2"/>
          <p:cNvPicPr>
            <a:picLocks noChangeAspect="1"/>
          </p:cNvPicPr>
          <p:nvPr/>
        </p:nvPicPr>
        <p:blipFill>
          <a:blip r:embed="rId1"/>
          <a:stretch>
            <a:fillRect/>
          </a:stretch>
        </p:blipFill>
        <p:spPr>
          <a:xfrm>
            <a:off x="430089" y="472350"/>
            <a:ext cx="11333092" cy="5896790"/>
          </a:xfrm>
          <a:prstGeom prst="rect">
            <a:avLst/>
          </a:prstGeom>
        </p:spPr>
      </p:pic>
      <p:sp>
        <p:nvSpPr>
          <p:cNvPr id="8" name="矩形 7"/>
          <p:cNvSpPr/>
          <p:nvPr/>
        </p:nvSpPr>
        <p:spPr>
          <a:xfrm>
            <a:off x="4735286" y="1319276"/>
            <a:ext cx="2721428" cy="2759236"/>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15" name="文本框 14"/>
          <p:cNvSpPr txBox="1"/>
          <p:nvPr/>
        </p:nvSpPr>
        <p:spPr>
          <a:xfrm>
            <a:off x="4644572" y="1770742"/>
            <a:ext cx="2902857" cy="1569660"/>
          </a:xfrm>
          <a:prstGeom prst="rect">
            <a:avLst/>
          </a:prstGeom>
          <a:noFill/>
        </p:spPr>
        <p:txBody>
          <a:bodyPr wrap="square" rtlCol="0">
            <a:spAutoFit/>
          </a:bodyPr>
          <a:lstStyle/>
          <a:p>
            <a:pPr algn="ctr"/>
            <a:r>
              <a:rPr lang="en-US" altLang="zh-CN" sz="9600" dirty="0">
                <a:solidFill>
                  <a:schemeClr val="bg1"/>
                </a:solidFill>
                <a:latin typeface="Arial" panose="020B0604020202020204" pitchFamily="34" charset="0"/>
                <a:cs typeface="+mn-ea"/>
                <a:sym typeface="+mn-lt"/>
              </a:rPr>
              <a:t>01</a:t>
            </a:r>
            <a:endParaRPr lang="zh-CN" altLang="en-US" sz="9600" dirty="0">
              <a:solidFill>
                <a:schemeClr val="bg1"/>
              </a:solidFill>
              <a:latin typeface="Arial" panose="020B0604020202020204" pitchFamily="34" charset="0"/>
              <a:cs typeface="+mn-ea"/>
              <a:sym typeface="+mn-lt"/>
            </a:endParaRPr>
          </a:p>
        </p:txBody>
      </p:sp>
      <p:cxnSp>
        <p:nvCxnSpPr>
          <p:cNvPr id="16" name="直接连接符 15"/>
          <p:cNvCxnSpPr/>
          <p:nvPr/>
        </p:nvCxnSpPr>
        <p:spPr>
          <a:xfrm>
            <a:off x="5667829" y="3421014"/>
            <a:ext cx="8563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585188" y="5151720"/>
            <a:ext cx="7021624" cy="460375"/>
          </a:xfrm>
          <a:prstGeom prst="rect">
            <a:avLst/>
          </a:prstGeom>
        </p:spPr>
        <p:txBody>
          <a:bodyPr wrap="square">
            <a:spAutoFit/>
          </a:bodyPr>
          <a:lstStyle/>
          <a:p>
            <a:pPr algn="ctr">
              <a:lnSpc>
                <a:spcPct val="150000"/>
              </a:lnSpc>
            </a:pPr>
            <a:r>
              <a:rPr lang="en-US" altLang="en-US" sz="1600" dirty="0">
                <a:solidFill>
                  <a:schemeClr val="bg1"/>
                </a:solidFill>
                <a:latin typeface="Arial" panose="020B0604020202020204" pitchFamily="34" charset="0"/>
                <a:cs typeface="+mn-ea"/>
                <a:sym typeface="+mn-lt"/>
              </a:rPr>
              <a:t>Description of each column in the dataset </a:t>
            </a:r>
            <a:endParaRPr lang="en-US" altLang="en-US" sz="1600" dirty="0">
              <a:solidFill>
                <a:schemeClr val="bg1"/>
              </a:solidFill>
              <a:latin typeface="Arial" panose="020B0604020202020204" pitchFamily="34" charset="0"/>
              <a:cs typeface="+mn-ea"/>
              <a:sym typeface="+mn-lt"/>
            </a:endParaRPr>
          </a:p>
        </p:txBody>
      </p:sp>
      <p:sp>
        <p:nvSpPr>
          <p:cNvPr id="9" name="矩形 8"/>
          <p:cNvSpPr/>
          <p:nvPr/>
        </p:nvSpPr>
        <p:spPr>
          <a:xfrm>
            <a:off x="4026535" y="4413885"/>
            <a:ext cx="4716780" cy="1076325"/>
          </a:xfrm>
          <a:prstGeom prst="rect">
            <a:avLst/>
          </a:prstGeom>
        </p:spPr>
        <p:txBody>
          <a:bodyPr wrap="square">
            <a:spAutoFit/>
          </a:bodyPr>
          <a:lstStyle/>
          <a:p>
            <a:pPr algn="l">
              <a:buClrTx/>
              <a:buSzTx/>
              <a:buFontTx/>
            </a:pPr>
            <a:r>
              <a:rPr lang="en-US" altLang="zh-CN" sz="3200" dirty="0">
                <a:solidFill>
                  <a:schemeClr val="bg1"/>
                </a:solidFill>
                <a:latin typeface="Arial" panose="020B0604020202020204" pitchFamily="34" charset="0"/>
                <a:cs typeface="+mn-ea"/>
                <a:sym typeface="Arial" panose="020B0604020202020204"/>
              </a:rPr>
              <a:t>Patient Demographics</a:t>
            </a:r>
            <a:endParaRPr lang="en-US" altLang="zh-CN" sz="3200" dirty="0">
              <a:solidFill>
                <a:schemeClr val="bg1"/>
              </a:solidFill>
              <a:latin typeface="Arial" panose="020B0604020202020204" pitchFamily="34" charset="0"/>
              <a:cs typeface="+mn-ea"/>
              <a:sym typeface="Arial" panose="020B0604020202020204"/>
            </a:endParaRPr>
          </a:p>
          <a:p>
            <a:pPr algn="l">
              <a:buClrTx/>
              <a:buSzTx/>
              <a:buFontTx/>
            </a:pPr>
            <a:endParaRPr lang="zh-CN" altLang="en-US" sz="3200" dirty="0">
              <a:solidFill>
                <a:schemeClr val="bg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913130" y="1522730"/>
            <a:ext cx="10366375" cy="4751070"/>
          </a:xfrm>
          <a:prstGeom prst="rect">
            <a:avLst/>
          </a:prstGeom>
          <a:noFill/>
          <a:ln w="28575">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12" name="矩形: 圆角 11"/>
          <p:cNvSpPr/>
          <p:nvPr/>
        </p:nvSpPr>
        <p:spPr>
          <a:xfrm>
            <a:off x="4214495" y="1991995"/>
            <a:ext cx="1049020" cy="988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a:solidFill>
                  <a:schemeClr val="tx1"/>
                </a:solidFill>
                <a:latin typeface="Arial" panose="020B0604020202020204" pitchFamily="34" charset="0"/>
                <a:cs typeface="+mn-ea"/>
                <a:sym typeface="+mn-lt"/>
              </a:rPr>
              <a:t>2</a:t>
            </a:r>
            <a:endParaRPr lang="en-US" altLang="zh-CN" sz="4800">
              <a:solidFill>
                <a:schemeClr val="tx1"/>
              </a:solidFill>
              <a:latin typeface="Arial" panose="020B0604020202020204" pitchFamily="34" charset="0"/>
              <a:cs typeface="+mn-ea"/>
              <a:sym typeface="+mn-lt"/>
            </a:endParaRPr>
          </a:p>
        </p:txBody>
      </p:sp>
      <p:sp>
        <p:nvSpPr>
          <p:cNvPr id="2" name="矩形: 圆角 1"/>
          <p:cNvSpPr/>
          <p:nvPr/>
        </p:nvSpPr>
        <p:spPr>
          <a:xfrm>
            <a:off x="1600835" y="1991995"/>
            <a:ext cx="1082675" cy="988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13" name="矩形: 圆角 12"/>
          <p:cNvSpPr/>
          <p:nvPr/>
        </p:nvSpPr>
        <p:spPr>
          <a:xfrm>
            <a:off x="6827520" y="1991995"/>
            <a:ext cx="934720" cy="988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a:solidFill>
                  <a:schemeClr val="tx1"/>
                </a:solidFill>
                <a:latin typeface="Arial" panose="020B0604020202020204" pitchFamily="34" charset="0"/>
                <a:cs typeface="+mn-ea"/>
                <a:sym typeface="+mn-lt"/>
              </a:rPr>
              <a:t>3</a:t>
            </a:r>
            <a:endParaRPr lang="en-US" altLang="zh-CN" sz="4800">
              <a:solidFill>
                <a:schemeClr val="tx1"/>
              </a:solidFill>
              <a:latin typeface="Arial" panose="020B0604020202020204" pitchFamily="34" charset="0"/>
              <a:cs typeface="+mn-ea"/>
              <a:sym typeface="+mn-lt"/>
            </a:endParaRPr>
          </a:p>
        </p:txBody>
      </p:sp>
      <p:sp>
        <p:nvSpPr>
          <p:cNvPr id="14" name="矩形: 圆角 13"/>
          <p:cNvSpPr/>
          <p:nvPr/>
        </p:nvSpPr>
        <p:spPr>
          <a:xfrm>
            <a:off x="9441180" y="1991995"/>
            <a:ext cx="923925" cy="988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a:solidFill>
                  <a:schemeClr val="tx1"/>
                </a:solidFill>
                <a:latin typeface="Arial" panose="020B0604020202020204" pitchFamily="34" charset="0"/>
                <a:cs typeface="+mn-ea"/>
                <a:sym typeface="+mn-lt"/>
              </a:rPr>
              <a:t>4</a:t>
            </a:r>
            <a:endParaRPr lang="en-US" altLang="zh-CN" sz="4800">
              <a:solidFill>
                <a:schemeClr val="tx1"/>
              </a:solidFill>
              <a:latin typeface="Arial" panose="020B0604020202020204" pitchFamily="34" charset="0"/>
              <a:cs typeface="+mn-ea"/>
              <a:sym typeface="+mn-lt"/>
            </a:endParaRPr>
          </a:p>
        </p:txBody>
      </p:sp>
      <p:sp>
        <p:nvSpPr>
          <p:cNvPr id="26" name="文本框 25"/>
          <p:cNvSpPr txBox="1"/>
          <p:nvPr/>
        </p:nvSpPr>
        <p:spPr>
          <a:xfrm>
            <a:off x="1132834" y="3229792"/>
            <a:ext cx="2018881" cy="398780"/>
          </a:xfrm>
          <a:prstGeom prst="rect">
            <a:avLst/>
          </a:prstGeom>
          <a:noFill/>
        </p:spPr>
        <p:txBody>
          <a:bodyPr wrap="square" rtlCol="0">
            <a:spAutoFit/>
          </a:bodyPr>
          <a:lstStyle/>
          <a:p>
            <a:pPr algn="ctr"/>
            <a:r>
              <a:rPr lang="en-US" altLang="zh-CN" sz="2000" dirty="0">
                <a:solidFill>
                  <a:schemeClr val="bg1"/>
                </a:solidFill>
                <a:latin typeface="Arial" panose="020B0604020202020204" pitchFamily="34" charset="0"/>
                <a:cs typeface="+mn-ea"/>
                <a:sym typeface="+mn-lt"/>
              </a:rPr>
              <a:t>Patient </a:t>
            </a:r>
            <a:endParaRPr lang="en-US" altLang="zh-CN" sz="2000" dirty="0">
              <a:solidFill>
                <a:schemeClr val="bg1"/>
              </a:solidFill>
              <a:latin typeface="Arial" panose="020B0604020202020204" pitchFamily="34" charset="0"/>
              <a:cs typeface="+mn-ea"/>
              <a:sym typeface="+mn-lt"/>
            </a:endParaRPr>
          </a:p>
        </p:txBody>
      </p:sp>
      <p:sp>
        <p:nvSpPr>
          <p:cNvPr id="31" name="文本框 30"/>
          <p:cNvSpPr txBox="1"/>
          <p:nvPr/>
        </p:nvSpPr>
        <p:spPr>
          <a:xfrm>
            <a:off x="3780120" y="3229792"/>
            <a:ext cx="2018881" cy="398780"/>
          </a:xfrm>
          <a:prstGeom prst="rect">
            <a:avLst/>
          </a:prstGeom>
          <a:noFill/>
        </p:spPr>
        <p:txBody>
          <a:bodyPr wrap="square" rtlCol="0">
            <a:spAutoFit/>
          </a:bodyPr>
          <a:lstStyle/>
          <a:p>
            <a:pPr algn="ctr"/>
            <a:r>
              <a:rPr lang="en-US" altLang="zh-CN" sz="2000" dirty="0">
                <a:solidFill>
                  <a:schemeClr val="bg1"/>
                </a:solidFill>
                <a:latin typeface="Arial" panose="020B0604020202020204" pitchFamily="34" charset="0"/>
                <a:cs typeface="+mn-ea"/>
                <a:sym typeface="+mn-lt"/>
              </a:rPr>
              <a:t>Doctor</a:t>
            </a:r>
            <a:endParaRPr lang="en-US" altLang="zh-CN" sz="2000" dirty="0">
              <a:solidFill>
                <a:schemeClr val="bg1"/>
              </a:solidFill>
              <a:latin typeface="Arial" panose="020B0604020202020204" pitchFamily="34" charset="0"/>
              <a:cs typeface="+mn-ea"/>
              <a:sym typeface="+mn-lt"/>
            </a:endParaRPr>
          </a:p>
        </p:txBody>
      </p:sp>
      <p:cxnSp>
        <p:nvCxnSpPr>
          <p:cNvPr id="50" name="直接连接符 49"/>
          <p:cNvCxnSpPr/>
          <p:nvPr/>
        </p:nvCxnSpPr>
        <p:spPr>
          <a:xfrm>
            <a:off x="3449467" y="2365029"/>
            <a:ext cx="0" cy="358268"/>
          </a:xfrm>
          <a:prstGeom prst="line">
            <a:avLst/>
          </a:prstGeom>
          <a:noFill/>
          <a:ln w="28575">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1" name="直接连接符 50"/>
          <p:cNvCxnSpPr/>
          <p:nvPr/>
        </p:nvCxnSpPr>
        <p:spPr>
          <a:xfrm>
            <a:off x="6128972" y="2365029"/>
            <a:ext cx="0" cy="358268"/>
          </a:xfrm>
          <a:prstGeom prst="line">
            <a:avLst/>
          </a:prstGeom>
          <a:noFill/>
          <a:ln w="28575">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2" name="直接连接符 51"/>
          <p:cNvCxnSpPr/>
          <p:nvPr/>
        </p:nvCxnSpPr>
        <p:spPr>
          <a:xfrm>
            <a:off x="8742532" y="2365029"/>
            <a:ext cx="0" cy="358268"/>
          </a:xfrm>
          <a:prstGeom prst="line">
            <a:avLst/>
          </a:prstGeom>
          <a:noFill/>
          <a:ln w="28575">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49" name="矩形 48"/>
          <p:cNvSpPr/>
          <p:nvPr/>
        </p:nvSpPr>
        <p:spPr>
          <a:xfrm>
            <a:off x="4282440" y="483870"/>
            <a:ext cx="4460240"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Application Interfaces</a:t>
            </a:r>
            <a:endParaRPr lang="en-US" altLang="zh-CN" sz="3200" dirty="0">
              <a:solidFill>
                <a:schemeClr val="bg1"/>
              </a:solidFill>
              <a:latin typeface="Arial" panose="020B0604020202020204" pitchFamily="34" charset="0"/>
              <a:cs typeface="+mn-ea"/>
              <a:sym typeface="+mn-lt"/>
            </a:endParaRPr>
          </a:p>
        </p:txBody>
      </p:sp>
      <p:sp>
        <p:nvSpPr>
          <p:cNvPr id="3" name="文本框 30"/>
          <p:cNvSpPr txBox="1"/>
          <p:nvPr/>
        </p:nvSpPr>
        <p:spPr>
          <a:xfrm>
            <a:off x="8924890" y="3229792"/>
            <a:ext cx="2018881" cy="398780"/>
          </a:xfrm>
          <a:prstGeom prst="rect">
            <a:avLst/>
          </a:prstGeom>
          <a:noFill/>
        </p:spPr>
        <p:txBody>
          <a:bodyPr wrap="square" rtlCol="0">
            <a:spAutoFit/>
          </a:bodyPr>
          <a:p>
            <a:pPr algn="ctr"/>
            <a:r>
              <a:rPr lang="en-US" altLang="en-US" sz="2000">
                <a:solidFill>
                  <a:schemeClr val="bg1"/>
                </a:solidFill>
                <a:latin typeface="Arial" panose="020B0604020202020204" pitchFamily="34" charset="0"/>
                <a:cs typeface="+mn-ea"/>
                <a:sym typeface="+mn-lt"/>
              </a:rPr>
              <a:t>Disease</a:t>
            </a:r>
            <a:endParaRPr lang="en-US" altLang="en-US" sz="2000" dirty="0">
              <a:solidFill>
                <a:schemeClr val="bg1"/>
              </a:solidFill>
              <a:latin typeface="Arial" panose="020B0604020202020204" pitchFamily="34" charset="0"/>
              <a:cs typeface="+mn-ea"/>
              <a:sym typeface="+mn-lt"/>
            </a:endParaRPr>
          </a:p>
        </p:txBody>
      </p:sp>
      <p:sp>
        <p:nvSpPr>
          <p:cNvPr id="6" name="文本框 30"/>
          <p:cNvSpPr txBox="1"/>
          <p:nvPr/>
        </p:nvSpPr>
        <p:spPr>
          <a:xfrm>
            <a:off x="6285195" y="3229792"/>
            <a:ext cx="2018881" cy="706755"/>
          </a:xfrm>
          <a:prstGeom prst="rect">
            <a:avLst/>
          </a:prstGeom>
          <a:noFill/>
        </p:spPr>
        <p:txBody>
          <a:bodyPr wrap="square" rtlCol="0">
            <a:spAutoFit/>
          </a:bodyPr>
          <a:lstStyle/>
          <a:p>
            <a:pPr algn="ctr"/>
            <a:r>
              <a:rPr lang="en-US" altLang="en-US" sz="2000">
                <a:solidFill>
                  <a:schemeClr val="bg1"/>
                </a:solidFill>
                <a:latin typeface="Arial" panose="020B0604020202020204" pitchFamily="34" charset="0"/>
                <a:cs typeface="+mn-ea"/>
                <a:sym typeface="+mn-lt"/>
              </a:rPr>
              <a:t>H</a:t>
            </a:r>
            <a:r>
              <a:rPr lang="en-US" altLang="zh-CN" sz="2000" dirty="0">
                <a:solidFill>
                  <a:schemeClr val="bg1"/>
                </a:solidFill>
                <a:latin typeface="Arial" panose="020B0604020202020204" pitchFamily="34" charset="0"/>
                <a:cs typeface="+mn-ea"/>
                <a:sym typeface="+mn-lt"/>
              </a:rPr>
              <a:t>ealth Data</a:t>
            </a:r>
            <a:endParaRPr lang="en-US" altLang="en-US" sz="2000">
              <a:solidFill>
                <a:schemeClr val="bg1"/>
              </a:solidFill>
              <a:latin typeface="Arial" panose="020B0604020202020204" pitchFamily="34" charset="0"/>
              <a:cs typeface="+mn-ea"/>
              <a:sym typeface="+mn-lt"/>
            </a:endParaRPr>
          </a:p>
          <a:p>
            <a:pPr algn="ctr"/>
            <a:endParaRPr lang="en-US" altLang="en-US" sz="2000" dirty="0">
              <a:solidFill>
                <a:schemeClr val="bg1"/>
              </a:solidFill>
              <a:latin typeface="Arial" panose="020B0604020202020204" pitchFamily="34" charset="0"/>
              <a:cs typeface="+mn-ea"/>
              <a:sym typeface="+mn-lt"/>
            </a:endParaRPr>
          </a:p>
        </p:txBody>
      </p:sp>
      <p:sp>
        <p:nvSpPr>
          <p:cNvPr id="42" name="矩形: 圆角 11"/>
          <p:cNvSpPr/>
          <p:nvPr/>
        </p:nvSpPr>
        <p:spPr>
          <a:xfrm>
            <a:off x="5688330" y="4335145"/>
            <a:ext cx="1049020" cy="988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6</a:t>
            </a:r>
            <a:endParaRPr lang="en-US" altLang="zh-CN" sz="4800">
              <a:solidFill>
                <a:schemeClr val="tx1"/>
              </a:solidFill>
              <a:latin typeface="Arial" panose="020B0604020202020204" pitchFamily="34" charset="0"/>
              <a:cs typeface="+mn-ea"/>
              <a:sym typeface="+mn-lt"/>
            </a:endParaRPr>
          </a:p>
        </p:txBody>
      </p:sp>
      <p:sp>
        <p:nvSpPr>
          <p:cNvPr id="43" name="矩形: 圆角 1"/>
          <p:cNvSpPr/>
          <p:nvPr/>
        </p:nvSpPr>
        <p:spPr>
          <a:xfrm>
            <a:off x="3074670" y="4335145"/>
            <a:ext cx="1082675" cy="988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5</a:t>
            </a:r>
            <a:endParaRPr lang="en-US" altLang="zh-CN" sz="4800">
              <a:solidFill>
                <a:schemeClr val="tx1"/>
              </a:solidFill>
              <a:latin typeface="Arial" panose="020B0604020202020204" pitchFamily="34" charset="0"/>
              <a:cs typeface="+mn-ea"/>
              <a:sym typeface="+mn-lt"/>
            </a:endParaRPr>
          </a:p>
        </p:txBody>
      </p:sp>
      <p:sp>
        <p:nvSpPr>
          <p:cNvPr id="44" name="矩形: 圆角 12"/>
          <p:cNvSpPr/>
          <p:nvPr/>
        </p:nvSpPr>
        <p:spPr>
          <a:xfrm>
            <a:off x="8301355" y="4335145"/>
            <a:ext cx="934720" cy="988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7</a:t>
            </a:r>
            <a:endParaRPr lang="en-US" altLang="zh-CN" sz="4800">
              <a:solidFill>
                <a:schemeClr val="tx1"/>
              </a:solidFill>
              <a:latin typeface="Arial" panose="020B0604020202020204" pitchFamily="34" charset="0"/>
              <a:cs typeface="+mn-ea"/>
              <a:sym typeface="+mn-lt"/>
            </a:endParaRPr>
          </a:p>
        </p:txBody>
      </p:sp>
      <p:sp>
        <p:nvSpPr>
          <p:cNvPr id="53" name="文本框 25"/>
          <p:cNvSpPr txBox="1"/>
          <p:nvPr/>
        </p:nvSpPr>
        <p:spPr>
          <a:xfrm>
            <a:off x="2606669" y="5572942"/>
            <a:ext cx="2018881" cy="398780"/>
          </a:xfrm>
          <a:prstGeom prst="rect">
            <a:avLst/>
          </a:prstGeom>
          <a:noFill/>
        </p:spPr>
        <p:txBody>
          <a:bodyPr wrap="square" rtlCol="0">
            <a:spAutoFit/>
          </a:bodyPr>
          <a:p>
            <a:pPr algn="ctr"/>
            <a:r>
              <a:rPr lang="en-US" altLang="zh-CN" sz="2000" dirty="0">
                <a:solidFill>
                  <a:schemeClr val="bg1"/>
                </a:solidFill>
                <a:latin typeface="Arial" panose="020B0604020202020204" pitchFamily="34" charset="0"/>
                <a:cs typeface="+mn-ea"/>
                <a:sym typeface="+mn-lt"/>
              </a:rPr>
              <a:t>Diabetes</a:t>
            </a:r>
            <a:endParaRPr lang="en-US" altLang="zh-CN" sz="2000" dirty="0">
              <a:solidFill>
                <a:schemeClr val="bg1"/>
              </a:solidFill>
              <a:latin typeface="Arial" panose="020B0604020202020204" pitchFamily="34" charset="0"/>
              <a:cs typeface="+mn-ea"/>
              <a:sym typeface="+mn-lt"/>
            </a:endParaRPr>
          </a:p>
        </p:txBody>
      </p:sp>
      <p:sp>
        <p:nvSpPr>
          <p:cNvPr id="54" name="文本框 30"/>
          <p:cNvSpPr txBox="1"/>
          <p:nvPr/>
        </p:nvSpPr>
        <p:spPr>
          <a:xfrm>
            <a:off x="5253955" y="5572942"/>
            <a:ext cx="2018881" cy="398780"/>
          </a:xfrm>
          <a:prstGeom prst="rect">
            <a:avLst/>
          </a:prstGeom>
          <a:noFill/>
        </p:spPr>
        <p:txBody>
          <a:bodyPr wrap="square" rtlCol="0">
            <a:spAutoFit/>
          </a:bodyPr>
          <a:p>
            <a:pPr algn="ctr"/>
            <a:r>
              <a:rPr lang="en-US" altLang="zh-CN" sz="2000" dirty="0">
                <a:solidFill>
                  <a:schemeClr val="bg1"/>
                </a:solidFill>
                <a:latin typeface="Arial" panose="020B0604020202020204" pitchFamily="34" charset="0"/>
                <a:cs typeface="+mn-ea"/>
                <a:sym typeface="+mn-lt"/>
              </a:rPr>
              <a:t>Arthritis</a:t>
            </a:r>
            <a:endParaRPr lang="en-US" altLang="zh-CN" sz="2000" dirty="0">
              <a:solidFill>
                <a:schemeClr val="bg1"/>
              </a:solidFill>
              <a:latin typeface="Arial" panose="020B0604020202020204" pitchFamily="34" charset="0"/>
              <a:cs typeface="+mn-ea"/>
              <a:sym typeface="+mn-lt"/>
            </a:endParaRPr>
          </a:p>
        </p:txBody>
      </p:sp>
      <p:cxnSp>
        <p:nvCxnSpPr>
          <p:cNvPr id="55" name="直接连接符 49"/>
          <p:cNvCxnSpPr/>
          <p:nvPr/>
        </p:nvCxnSpPr>
        <p:spPr>
          <a:xfrm>
            <a:off x="4923302" y="4708179"/>
            <a:ext cx="0" cy="358268"/>
          </a:xfrm>
          <a:prstGeom prst="line">
            <a:avLst/>
          </a:prstGeom>
          <a:noFill/>
          <a:ln w="28575">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cxnSp>
        <p:nvCxnSpPr>
          <p:cNvPr id="56" name="直接连接符 50"/>
          <p:cNvCxnSpPr/>
          <p:nvPr/>
        </p:nvCxnSpPr>
        <p:spPr>
          <a:xfrm>
            <a:off x="7602807" y="4708179"/>
            <a:ext cx="0" cy="358268"/>
          </a:xfrm>
          <a:prstGeom prst="line">
            <a:avLst/>
          </a:prstGeom>
          <a:noFill/>
          <a:ln w="28575">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cxnSp>
      <p:sp>
        <p:nvSpPr>
          <p:cNvPr id="59" name="文本框 30"/>
          <p:cNvSpPr txBox="1"/>
          <p:nvPr/>
        </p:nvSpPr>
        <p:spPr>
          <a:xfrm>
            <a:off x="7759030" y="5572942"/>
            <a:ext cx="2018881" cy="398780"/>
          </a:xfrm>
          <a:prstGeom prst="rect">
            <a:avLst/>
          </a:prstGeom>
          <a:noFill/>
        </p:spPr>
        <p:txBody>
          <a:bodyPr wrap="square" rtlCol="0">
            <a:spAutoFit/>
          </a:bodyPr>
          <a:p>
            <a:pPr algn="ctr"/>
            <a:r>
              <a:rPr lang="en-US" altLang="zh-CN" sz="2000" dirty="0">
                <a:solidFill>
                  <a:schemeClr val="bg1"/>
                </a:solidFill>
                <a:latin typeface="Arial" panose="020B0604020202020204" pitchFamily="34" charset="0"/>
                <a:cs typeface="+mn-ea"/>
                <a:sym typeface="+mn-lt"/>
              </a:rPr>
              <a:t>Address</a:t>
            </a:r>
            <a:endParaRPr lang="en-US" altLang="zh-CN" sz="2000" dirty="0">
              <a:solidFill>
                <a:schemeClr val="bg1"/>
              </a:solidFill>
              <a:latin typeface="Arial" panose="020B0604020202020204" pitchFamily="34" charset="0"/>
              <a:cs typeface="+mn-ea"/>
              <a:sym typeface="+mn-lt"/>
            </a:endParaRPr>
          </a:p>
        </p:txBody>
      </p:sp>
      <p:cxnSp>
        <p:nvCxnSpPr>
          <p:cNvPr id="60" name="直接连接符 49"/>
          <p:cNvCxnSpPr/>
          <p:nvPr/>
        </p:nvCxnSpPr>
        <p:spPr>
          <a:xfrm flipV="1">
            <a:off x="1039007" y="3977640"/>
            <a:ext cx="10035540" cy="8255"/>
          </a:xfrm>
          <a:prstGeom prst="line">
            <a:avLst/>
          </a:prstGeom>
          <a:noFill/>
          <a:ln w="22225">
            <a:gradFill>
              <a:gsLst>
                <a:gs pos="43000">
                  <a:srgbClr val="EB3079"/>
                </a:gs>
                <a:gs pos="27000">
                  <a:srgbClr val="E1C963"/>
                </a:gs>
                <a:gs pos="60000">
                  <a:srgbClr val="8E6FB0"/>
                </a:gs>
                <a:gs pos="100000">
                  <a:srgbClr val="0392E3"/>
                </a:gs>
              </a:gsLst>
              <a:lin ang="14340000" scaled="0"/>
            </a:gradFill>
          </a:ln>
        </p:spPr>
        <p:style>
          <a:lnRef idx="2">
            <a:schemeClr val="accent1">
              <a:shade val="50000"/>
            </a:schemeClr>
          </a:lnRef>
          <a:fillRef idx="1">
            <a:schemeClr val="accent1"/>
          </a:fillRef>
          <a:effectRef idx="0">
            <a:schemeClr val="accent1"/>
          </a:effectRef>
          <a:fontRef idx="minor">
            <a:schemeClr val="lt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752475"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1" name="Rounded Rectangle 10"/>
          <p:cNvSpPr/>
          <p:nvPr/>
        </p:nvSpPr>
        <p:spPr>
          <a:xfrm>
            <a:off x="1631950" y="793750"/>
            <a:ext cx="8585200" cy="5171440"/>
          </a:xfrm>
          <a:prstGeom prst="roundRect">
            <a:avLst>
              <a:gd name="adj" fmla="val 3892"/>
            </a:avLst>
          </a:prstGeom>
          <a:blipFill rotWithShape="1">
            <a:blip r:embed="rId1"/>
            <a:stretch>
              <a:fillRect t="1000" b="-5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矩形: 圆角 1"/>
          <p:cNvSpPr/>
          <p:nvPr/>
        </p:nvSpPr>
        <p:spPr>
          <a:xfrm>
            <a:off x="370205" y="464185"/>
            <a:ext cx="1082675" cy="988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26" name="文本框 25"/>
          <p:cNvSpPr txBox="1"/>
          <p:nvPr/>
        </p:nvSpPr>
        <p:spPr>
          <a:xfrm>
            <a:off x="-97796" y="1452427"/>
            <a:ext cx="2018881" cy="398780"/>
          </a:xfrm>
          <a:prstGeom prst="rect">
            <a:avLst/>
          </a:prstGeom>
          <a:noFill/>
        </p:spPr>
        <p:txBody>
          <a:bodyPr wrap="square" rtlCol="0">
            <a:spAutoFit/>
          </a:bodyPr>
          <a:p>
            <a:pPr algn="ctr"/>
            <a:r>
              <a:rPr lang="en-US" altLang="zh-CN" sz="2000" dirty="0">
                <a:solidFill>
                  <a:schemeClr val="tx1"/>
                </a:solidFill>
                <a:latin typeface="Arial" panose="020B0604020202020204" pitchFamily="34" charset="0"/>
                <a:cs typeface="+mn-ea"/>
                <a:sym typeface="+mn-lt"/>
              </a:rPr>
              <a:t>Patient </a:t>
            </a:r>
            <a:endParaRPr lang="en-US" altLang="zh-CN" sz="2000" dirty="0">
              <a:solidFill>
                <a:schemeClr val="tx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752475"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1" name="Rounded Rectangle 10"/>
          <p:cNvSpPr/>
          <p:nvPr/>
        </p:nvSpPr>
        <p:spPr>
          <a:xfrm>
            <a:off x="1631950" y="793750"/>
            <a:ext cx="8585200" cy="5171440"/>
          </a:xfrm>
          <a:prstGeom prst="roundRect">
            <a:avLst>
              <a:gd name="adj" fmla="val 3892"/>
            </a:avLst>
          </a:prstGeom>
          <a:blipFill rotWithShape="1">
            <a:blip r:embed="rId1"/>
            <a:stretch>
              <a:fillRect l="-4000" t="-4000" r="-67000" b="-14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3" name="矩形: 圆角 11"/>
          <p:cNvSpPr/>
          <p:nvPr/>
        </p:nvSpPr>
        <p:spPr>
          <a:xfrm>
            <a:off x="415925" y="504190"/>
            <a:ext cx="1049020" cy="988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2</a:t>
            </a:r>
            <a:endParaRPr lang="en-US" altLang="zh-CN" sz="4800">
              <a:solidFill>
                <a:schemeClr val="tx1"/>
              </a:solidFill>
              <a:latin typeface="Arial" panose="020B0604020202020204" pitchFamily="34" charset="0"/>
              <a:cs typeface="+mn-ea"/>
              <a:sym typeface="+mn-lt"/>
            </a:endParaRPr>
          </a:p>
        </p:txBody>
      </p:sp>
      <p:sp>
        <p:nvSpPr>
          <p:cNvPr id="4" name="文本框 30"/>
          <p:cNvSpPr txBox="1"/>
          <p:nvPr/>
        </p:nvSpPr>
        <p:spPr>
          <a:xfrm>
            <a:off x="-69250" y="1493067"/>
            <a:ext cx="2018881" cy="398780"/>
          </a:xfrm>
          <a:prstGeom prst="rect">
            <a:avLst/>
          </a:prstGeom>
          <a:noFill/>
        </p:spPr>
        <p:txBody>
          <a:bodyPr wrap="square" rtlCol="0">
            <a:spAutoFit/>
          </a:bodyPr>
          <a:p>
            <a:pPr algn="ctr"/>
            <a:r>
              <a:rPr lang="en-US" altLang="zh-CN" sz="2000" dirty="0">
                <a:solidFill>
                  <a:schemeClr val="tx1"/>
                </a:solidFill>
                <a:latin typeface="Arial" panose="020B0604020202020204" pitchFamily="34" charset="0"/>
                <a:cs typeface="+mn-ea"/>
                <a:sym typeface="+mn-lt"/>
              </a:rPr>
              <a:t>Doctor</a:t>
            </a:r>
            <a:endParaRPr lang="en-US" altLang="zh-CN" sz="2000" dirty="0">
              <a:solidFill>
                <a:schemeClr val="tx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752475"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1" name="Rounded Rectangle 10"/>
          <p:cNvSpPr/>
          <p:nvPr/>
        </p:nvSpPr>
        <p:spPr>
          <a:xfrm>
            <a:off x="1478280" y="711200"/>
            <a:ext cx="8585200" cy="5171440"/>
          </a:xfrm>
          <a:prstGeom prst="roundRect">
            <a:avLst>
              <a:gd name="adj" fmla="val 3892"/>
            </a:avLst>
          </a:prstGeom>
          <a:blipFill rotWithShape="1">
            <a:blip r:embed="rId1"/>
            <a:stretch>
              <a:fillRect l="-1000" b="-6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3" name="矩形: 圆角 12"/>
          <p:cNvSpPr/>
          <p:nvPr/>
        </p:nvSpPr>
        <p:spPr>
          <a:xfrm>
            <a:off x="543560" y="375285"/>
            <a:ext cx="934720" cy="988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3</a:t>
            </a:r>
            <a:endParaRPr lang="en-US" altLang="zh-CN" sz="4800">
              <a:solidFill>
                <a:schemeClr val="tx1"/>
              </a:solidFill>
              <a:latin typeface="Arial" panose="020B0604020202020204" pitchFamily="34" charset="0"/>
              <a:cs typeface="+mn-ea"/>
              <a:sym typeface="+mn-lt"/>
            </a:endParaRPr>
          </a:p>
        </p:txBody>
      </p:sp>
      <p:sp>
        <p:nvSpPr>
          <p:cNvPr id="2" name="文本框 30"/>
          <p:cNvSpPr txBox="1"/>
          <p:nvPr/>
        </p:nvSpPr>
        <p:spPr>
          <a:xfrm>
            <a:off x="-35" y="1266372"/>
            <a:ext cx="2018881" cy="1014730"/>
          </a:xfrm>
          <a:prstGeom prst="rect">
            <a:avLst/>
          </a:prstGeom>
          <a:noFill/>
        </p:spPr>
        <p:txBody>
          <a:bodyPr wrap="square" rtlCol="0">
            <a:spAutoFit/>
          </a:bodyPr>
          <a:p>
            <a:pPr algn="ctr"/>
            <a:r>
              <a:rPr lang="en-US" altLang="en-US" sz="2000">
                <a:solidFill>
                  <a:schemeClr val="tx1"/>
                </a:solidFill>
                <a:latin typeface="Arial" panose="020B0604020202020204" pitchFamily="34" charset="0"/>
                <a:cs typeface="+mn-ea"/>
                <a:sym typeface="+mn-lt"/>
              </a:rPr>
              <a:t>H</a:t>
            </a:r>
            <a:r>
              <a:rPr lang="en-US" altLang="zh-CN" sz="2000" dirty="0">
                <a:solidFill>
                  <a:schemeClr val="tx1"/>
                </a:solidFill>
                <a:latin typeface="Arial" panose="020B0604020202020204" pitchFamily="34" charset="0"/>
                <a:cs typeface="+mn-ea"/>
                <a:sym typeface="+mn-lt"/>
              </a:rPr>
              <a:t>ealth</a:t>
            </a:r>
            <a:endParaRPr lang="en-US" altLang="zh-CN" sz="2000" dirty="0">
              <a:solidFill>
                <a:schemeClr val="tx1"/>
              </a:solidFill>
              <a:latin typeface="Arial" panose="020B0604020202020204" pitchFamily="34" charset="0"/>
              <a:cs typeface="+mn-ea"/>
              <a:sym typeface="+mn-lt"/>
            </a:endParaRPr>
          </a:p>
          <a:p>
            <a:pPr algn="ctr"/>
            <a:r>
              <a:rPr lang="en-US" altLang="zh-CN" sz="2000" dirty="0">
                <a:solidFill>
                  <a:schemeClr val="tx1"/>
                </a:solidFill>
                <a:latin typeface="Arial" panose="020B0604020202020204" pitchFamily="34" charset="0"/>
                <a:cs typeface="+mn-ea"/>
                <a:sym typeface="+mn-lt"/>
              </a:rPr>
              <a:t> Data</a:t>
            </a:r>
            <a:endParaRPr lang="en-US" altLang="en-US" sz="2000">
              <a:solidFill>
                <a:schemeClr val="tx1"/>
              </a:solidFill>
              <a:latin typeface="Arial" panose="020B0604020202020204" pitchFamily="34" charset="0"/>
              <a:cs typeface="+mn-ea"/>
              <a:sym typeface="+mn-lt"/>
            </a:endParaRPr>
          </a:p>
          <a:p>
            <a:pPr algn="ctr"/>
            <a:endParaRPr lang="en-US" altLang="en-US" sz="2000" dirty="0">
              <a:solidFill>
                <a:schemeClr val="tx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752475"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1" name="Rounded Rectangle 10"/>
          <p:cNvSpPr/>
          <p:nvPr/>
        </p:nvSpPr>
        <p:spPr>
          <a:xfrm>
            <a:off x="1631950" y="721360"/>
            <a:ext cx="8778240" cy="5465445"/>
          </a:xfrm>
          <a:prstGeom prst="roundRect">
            <a:avLst>
              <a:gd name="adj" fmla="val 3892"/>
            </a:avLst>
          </a:prstGeom>
          <a:blipFill rotWithShape="1">
            <a:blip r:embed="rId1"/>
            <a:stretch>
              <a:fillRect b="-6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14" name="矩形: 圆角 13"/>
          <p:cNvSpPr/>
          <p:nvPr/>
        </p:nvSpPr>
        <p:spPr>
          <a:xfrm>
            <a:off x="516890" y="414020"/>
            <a:ext cx="923925" cy="988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4</a:t>
            </a:r>
            <a:endParaRPr lang="en-US" altLang="zh-CN" sz="4800">
              <a:solidFill>
                <a:schemeClr val="tx1"/>
              </a:solidFill>
              <a:latin typeface="Arial" panose="020B0604020202020204" pitchFamily="34" charset="0"/>
              <a:cs typeface="+mn-ea"/>
              <a:sym typeface="+mn-lt"/>
            </a:endParaRPr>
          </a:p>
        </p:txBody>
      </p:sp>
      <p:sp>
        <p:nvSpPr>
          <p:cNvPr id="3" name="文本框 30"/>
          <p:cNvSpPr txBox="1"/>
          <p:nvPr/>
        </p:nvSpPr>
        <p:spPr>
          <a:xfrm>
            <a:off x="-35" y="1402262"/>
            <a:ext cx="2018881" cy="398780"/>
          </a:xfrm>
          <a:prstGeom prst="rect">
            <a:avLst/>
          </a:prstGeom>
          <a:noFill/>
        </p:spPr>
        <p:txBody>
          <a:bodyPr wrap="square" rtlCol="0">
            <a:spAutoFit/>
          </a:bodyPr>
          <a:p>
            <a:pPr algn="ctr"/>
            <a:r>
              <a:rPr lang="en-US" altLang="en-US" sz="2000">
                <a:solidFill>
                  <a:schemeClr val="tx1"/>
                </a:solidFill>
                <a:latin typeface="Arial" panose="020B0604020202020204" pitchFamily="34" charset="0"/>
                <a:cs typeface="+mn-ea"/>
                <a:sym typeface="+mn-lt"/>
              </a:rPr>
              <a:t>Disease</a:t>
            </a:r>
            <a:endParaRPr lang="en-US" altLang="en-US" sz="2000" dirty="0">
              <a:solidFill>
                <a:schemeClr val="tx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752475"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1" name="Rounded Rectangle 10"/>
          <p:cNvSpPr/>
          <p:nvPr/>
        </p:nvSpPr>
        <p:spPr>
          <a:xfrm>
            <a:off x="1631950" y="721360"/>
            <a:ext cx="8778240" cy="5465445"/>
          </a:xfrm>
          <a:prstGeom prst="roundRect">
            <a:avLst>
              <a:gd name="adj" fmla="val 3892"/>
            </a:avLst>
          </a:prstGeom>
          <a:blipFill rotWithShape="1">
            <a:blip r:embed="rId1"/>
            <a:stretch>
              <a:fillRect l="-13000" t="-15000" r="-59000" b="-6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3" name="矩形: 圆角 1"/>
          <p:cNvSpPr/>
          <p:nvPr/>
        </p:nvSpPr>
        <p:spPr>
          <a:xfrm>
            <a:off x="399415" y="316865"/>
            <a:ext cx="1082675" cy="98806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5</a:t>
            </a:r>
            <a:endParaRPr lang="en-US" altLang="zh-CN" sz="4800">
              <a:solidFill>
                <a:schemeClr val="tx1"/>
              </a:solidFill>
              <a:latin typeface="Arial" panose="020B0604020202020204" pitchFamily="34" charset="0"/>
              <a:cs typeface="+mn-ea"/>
              <a:sym typeface="+mn-lt"/>
            </a:endParaRPr>
          </a:p>
        </p:txBody>
      </p:sp>
      <p:sp>
        <p:nvSpPr>
          <p:cNvPr id="53" name="文本框 25"/>
          <p:cNvSpPr txBox="1"/>
          <p:nvPr/>
        </p:nvSpPr>
        <p:spPr>
          <a:xfrm>
            <a:off x="-6" y="1393372"/>
            <a:ext cx="2018881" cy="398780"/>
          </a:xfrm>
          <a:prstGeom prst="rect">
            <a:avLst/>
          </a:prstGeom>
          <a:noFill/>
        </p:spPr>
        <p:txBody>
          <a:bodyPr wrap="square" rtlCol="0">
            <a:spAutoFit/>
          </a:bodyPr>
          <a:p>
            <a:pPr algn="ctr"/>
            <a:r>
              <a:rPr lang="en-US" altLang="zh-CN" sz="2000" dirty="0">
                <a:solidFill>
                  <a:schemeClr val="tx1"/>
                </a:solidFill>
                <a:latin typeface="Arial" panose="020B0604020202020204" pitchFamily="34" charset="0"/>
                <a:cs typeface="+mn-ea"/>
                <a:sym typeface="+mn-lt"/>
              </a:rPr>
              <a:t>Diabetes</a:t>
            </a:r>
            <a:endParaRPr lang="en-US" altLang="zh-CN" sz="2000" dirty="0">
              <a:solidFill>
                <a:schemeClr val="tx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752475"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1" name="Rounded Rectangle 10"/>
          <p:cNvSpPr/>
          <p:nvPr/>
        </p:nvSpPr>
        <p:spPr>
          <a:xfrm>
            <a:off x="1631950" y="721360"/>
            <a:ext cx="8778240" cy="5465445"/>
          </a:xfrm>
          <a:prstGeom prst="roundRect">
            <a:avLst>
              <a:gd name="adj" fmla="val 3892"/>
            </a:avLst>
          </a:prstGeom>
          <a:blipFill rotWithShape="1">
            <a:blip r:embed="rId1"/>
            <a:stretch>
              <a:fillRect l="-22000" t="-19000" r="-50000" b="-6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 name="矩形: 圆角 11"/>
          <p:cNvSpPr/>
          <p:nvPr/>
        </p:nvSpPr>
        <p:spPr>
          <a:xfrm>
            <a:off x="443865" y="467360"/>
            <a:ext cx="1049020" cy="988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6</a:t>
            </a:r>
            <a:endParaRPr lang="en-US" altLang="zh-CN" sz="4800">
              <a:solidFill>
                <a:schemeClr val="tx1"/>
              </a:solidFill>
              <a:latin typeface="Arial" panose="020B0604020202020204" pitchFamily="34" charset="0"/>
              <a:cs typeface="+mn-ea"/>
              <a:sym typeface="+mn-lt"/>
            </a:endParaRPr>
          </a:p>
        </p:txBody>
      </p:sp>
      <p:sp>
        <p:nvSpPr>
          <p:cNvPr id="54" name="文本框 30"/>
          <p:cNvSpPr txBox="1"/>
          <p:nvPr/>
        </p:nvSpPr>
        <p:spPr>
          <a:xfrm>
            <a:off x="-35" y="1456237"/>
            <a:ext cx="2018881" cy="398780"/>
          </a:xfrm>
          <a:prstGeom prst="rect">
            <a:avLst/>
          </a:prstGeom>
          <a:noFill/>
        </p:spPr>
        <p:txBody>
          <a:bodyPr wrap="square" rtlCol="0">
            <a:spAutoFit/>
          </a:bodyPr>
          <a:p>
            <a:pPr algn="ctr"/>
            <a:r>
              <a:rPr lang="en-US" altLang="zh-CN" sz="2000" dirty="0">
                <a:solidFill>
                  <a:schemeClr val="tx1"/>
                </a:solidFill>
                <a:latin typeface="Arial" panose="020B0604020202020204" pitchFamily="34" charset="0"/>
                <a:cs typeface="+mn-ea"/>
                <a:sym typeface="+mn-lt"/>
              </a:rPr>
              <a:t>Arthritis</a:t>
            </a:r>
            <a:endParaRPr lang="en-US" altLang="zh-CN" sz="2000" dirty="0">
              <a:solidFill>
                <a:schemeClr val="tx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6" name="矩形: 圆角 1"/>
          <p:cNvSpPr/>
          <p:nvPr/>
        </p:nvSpPr>
        <p:spPr>
          <a:xfrm>
            <a:off x="300990" y="214630"/>
            <a:ext cx="11623675" cy="6330315"/>
          </a:xfrm>
          <a:prstGeom prst="roundRect">
            <a:avLst>
              <a:gd name="adj" fmla="val 43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1</a:t>
            </a:r>
            <a:endParaRPr lang="en-US" altLang="zh-CN" sz="4800">
              <a:solidFill>
                <a:schemeClr val="tx1"/>
              </a:solidFill>
              <a:latin typeface="Arial" panose="020B0604020202020204" pitchFamily="34" charset="0"/>
              <a:cs typeface="+mn-ea"/>
              <a:sym typeface="+mn-lt"/>
            </a:endParaRPr>
          </a:p>
        </p:txBody>
      </p:sp>
      <p:sp>
        <p:nvSpPr>
          <p:cNvPr id="9" name="矩形 7"/>
          <p:cNvSpPr/>
          <p:nvPr/>
        </p:nvSpPr>
        <p:spPr>
          <a:xfrm>
            <a:off x="752475" y="2000250"/>
            <a:ext cx="10056495" cy="275907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2" name="矩形: 圆角 11"/>
          <p:cNvSpPr/>
          <p:nvPr/>
        </p:nvSpPr>
        <p:spPr>
          <a:xfrm>
            <a:off x="481726" y="376543"/>
            <a:ext cx="1149928" cy="114992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4800">
              <a:solidFill>
                <a:schemeClr val="tx1"/>
              </a:solidFill>
              <a:latin typeface="Arial" panose="020B0604020202020204" pitchFamily="34" charset="0"/>
              <a:cs typeface="+mn-ea"/>
              <a:sym typeface="+mn-lt"/>
            </a:endParaRPr>
          </a:p>
        </p:txBody>
      </p:sp>
      <p:sp>
        <p:nvSpPr>
          <p:cNvPr id="11" name="Rounded Rectangle 10"/>
          <p:cNvSpPr/>
          <p:nvPr/>
        </p:nvSpPr>
        <p:spPr>
          <a:xfrm>
            <a:off x="1631950" y="721360"/>
            <a:ext cx="8778240" cy="5465445"/>
          </a:xfrm>
          <a:prstGeom prst="roundRect">
            <a:avLst>
              <a:gd name="adj" fmla="val 3892"/>
            </a:avLst>
          </a:prstGeom>
          <a:blipFill rotWithShape="1">
            <a:blip r:embed="rId1"/>
            <a:stretch>
              <a:fillRect l="-10000" t="-12000" r="-61000" b="-10000"/>
            </a:stretch>
          </a:blip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42" name="矩形: 圆角 11"/>
          <p:cNvSpPr/>
          <p:nvPr/>
        </p:nvSpPr>
        <p:spPr>
          <a:xfrm>
            <a:off x="481965" y="494665"/>
            <a:ext cx="1049020" cy="9886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800">
                <a:solidFill>
                  <a:schemeClr val="tx1"/>
                </a:solidFill>
                <a:latin typeface="Arial" panose="020B0604020202020204" pitchFamily="34" charset="0"/>
                <a:cs typeface="+mn-ea"/>
                <a:sym typeface="+mn-lt"/>
              </a:rPr>
              <a:t>7</a:t>
            </a:r>
            <a:endParaRPr lang="en-US" altLang="zh-CN" sz="4800">
              <a:solidFill>
                <a:schemeClr val="tx1"/>
              </a:solidFill>
              <a:latin typeface="Arial" panose="020B0604020202020204" pitchFamily="34" charset="0"/>
              <a:cs typeface="+mn-ea"/>
              <a:sym typeface="+mn-lt"/>
            </a:endParaRPr>
          </a:p>
        </p:txBody>
      </p:sp>
      <p:sp>
        <p:nvSpPr>
          <p:cNvPr id="54" name="文本框 30"/>
          <p:cNvSpPr txBox="1"/>
          <p:nvPr/>
        </p:nvSpPr>
        <p:spPr>
          <a:xfrm>
            <a:off x="-35" y="1483542"/>
            <a:ext cx="2018881" cy="398780"/>
          </a:xfrm>
          <a:prstGeom prst="rect">
            <a:avLst/>
          </a:prstGeom>
          <a:noFill/>
        </p:spPr>
        <p:txBody>
          <a:bodyPr wrap="square" rtlCol="0">
            <a:spAutoFit/>
          </a:bodyPr>
          <a:p>
            <a:pPr algn="ctr"/>
            <a:r>
              <a:rPr lang="en-US" altLang="zh-CN" sz="2000" dirty="0">
                <a:solidFill>
                  <a:schemeClr val="tx1"/>
                </a:solidFill>
                <a:latin typeface="Arial" panose="020B0604020202020204" pitchFamily="34" charset="0"/>
                <a:cs typeface="+mn-ea"/>
                <a:sym typeface="+mn-lt"/>
              </a:rPr>
              <a:t>Address</a:t>
            </a:r>
            <a:endParaRPr lang="en-US" altLang="zh-CN" sz="2000" dirty="0">
              <a:solidFill>
                <a:schemeClr val="tx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3" name="图片 2"/>
          <p:cNvPicPr>
            <a:picLocks noChangeAspect="1"/>
          </p:cNvPicPr>
          <p:nvPr/>
        </p:nvPicPr>
        <p:blipFill>
          <a:blip r:embed="rId1"/>
          <a:stretch>
            <a:fillRect/>
          </a:stretch>
        </p:blipFill>
        <p:spPr>
          <a:xfrm>
            <a:off x="429454" y="480605"/>
            <a:ext cx="11333092" cy="5896790"/>
          </a:xfrm>
          <a:prstGeom prst="rect">
            <a:avLst/>
          </a:prstGeom>
        </p:spPr>
      </p:pic>
      <p:sp>
        <p:nvSpPr>
          <p:cNvPr id="8" name="矩形 7"/>
          <p:cNvSpPr/>
          <p:nvPr/>
        </p:nvSpPr>
        <p:spPr>
          <a:xfrm>
            <a:off x="4735286" y="1319276"/>
            <a:ext cx="2721428" cy="2759236"/>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15" name="文本框 14"/>
          <p:cNvSpPr txBox="1"/>
          <p:nvPr/>
        </p:nvSpPr>
        <p:spPr>
          <a:xfrm>
            <a:off x="4644572" y="1770742"/>
            <a:ext cx="2902857" cy="1569660"/>
          </a:xfrm>
          <a:prstGeom prst="rect">
            <a:avLst/>
          </a:prstGeom>
          <a:noFill/>
        </p:spPr>
        <p:txBody>
          <a:bodyPr wrap="square" rtlCol="0">
            <a:spAutoFit/>
          </a:bodyPr>
          <a:lstStyle/>
          <a:p>
            <a:pPr algn="ctr"/>
            <a:r>
              <a:rPr lang="en-US" altLang="zh-CN" sz="9600" dirty="0">
                <a:solidFill>
                  <a:schemeClr val="bg1"/>
                </a:solidFill>
                <a:latin typeface="Arial" panose="020B0604020202020204" pitchFamily="34" charset="0"/>
                <a:cs typeface="+mn-ea"/>
                <a:sym typeface="+mn-lt"/>
              </a:rPr>
              <a:t>04</a:t>
            </a:r>
            <a:endParaRPr lang="zh-CN" altLang="en-US" sz="9600" dirty="0">
              <a:solidFill>
                <a:schemeClr val="bg1"/>
              </a:solidFill>
              <a:latin typeface="Arial" panose="020B0604020202020204" pitchFamily="34" charset="0"/>
              <a:cs typeface="+mn-ea"/>
              <a:sym typeface="+mn-lt"/>
            </a:endParaRPr>
          </a:p>
        </p:txBody>
      </p:sp>
      <p:cxnSp>
        <p:nvCxnSpPr>
          <p:cNvPr id="16" name="直接连接符 15"/>
          <p:cNvCxnSpPr/>
          <p:nvPr/>
        </p:nvCxnSpPr>
        <p:spPr>
          <a:xfrm>
            <a:off x="5667829" y="3421014"/>
            <a:ext cx="8563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146095" y="4423770"/>
            <a:ext cx="3899811" cy="583565"/>
          </a:xfrm>
          <a:prstGeom prst="rect">
            <a:avLst/>
          </a:prstGeom>
        </p:spPr>
        <p:txBody>
          <a:bodyPr wrap="square">
            <a:spAutoFit/>
          </a:bodyPr>
          <a:lstStyle/>
          <a:p>
            <a:pPr algn="ctr"/>
            <a:r>
              <a:rPr lang="en-US" altLang="ar-EG" sz="3200" dirty="0">
                <a:solidFill>
                  <a:schemeClr val="bg1"/>
                </a:solidFill>
                <a:latin typeface="Arial" panose="020B0604020202020204" pitchFamily="34" charset="0"/>
                <a:cs typeface="+mn-ea"/>
                <a:sym typeface="+mn-lt"/>
              </a:rPr>
              <a:t>Team Member</a:t>
            </a:r>
            <a:endParaRPr lang="en-US" altLang="ar-EG" sz="3200" dirty="0">
              <a:solidFill>
                <a:schemeClr val="bg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7" name="矩形 16"/>
          <p:cNvSpPr/>
          <p:nvPr/>
        </p:nvSpPr>
        <p:spPr>
          <a:xfrm>
            <a:off x="1198880" y="3529330"/>
            <a:ext cx="1894840" cy="581660"/>
          </a:xfrm>
          <a:prstGeom prst="rect">
            <a:avLst/>
          </a:prstGeom>
        </p:spPr>
        <p:txBody>
          <a:bodyPr wrap="square">
            <a:noAutofit/>
          </a:bodyPr>
          <a:lstStyle/>
          <a:p>
            <a:pPr algn="ctr">
              <a:lnSpc>
                <a:spcPct val="150000"/>
              </a:lnSpc>
            </a:pPr>
            <a:endParaRPr lang="zh-CN" altLang="en-US" sz="1100" dirty="0">
              <a:solidFill>
                <a:schemeClr val="bg1"/>
              </a:solidFill>
              <a:latin typeface="Arial" panose="020B0604020202020204" pitchFamily="34" charset="0"/>
              <a:cs typeface="+mn-ea"/>
              <a:sym typeface="+mn-lt"/>
            </a:endParaRPr>
          </a:p>
        </p:txBody>
      </p:sp>
      <p:sp>
        <p:nvSpPr>
          <p:cNvPr id="6" name="矩形 7"/>
          <p:cNvSpPr/>
          <p:nvPr/>
        </p:nvSpPr>
        <p:spPr>
          <a:xfrm>
            <a:off x="975995" y="323850"/>
            <a:ext cx="10748010" cy="6325235"/>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sp>
        <p:nvSpPr>
          <p:cNvPr id="13" name="矩形 8"/>
          <p:cNvSpPr/>
          <p:nvPr/>
        </p:nvSpPr>
        <p:spPr>
          <a:xfrm>
            <a:off x="826315" y="3824330"/>
            <a:ext cx="3899811" cy="521970"/>
          </a:xfrm>
          <a:prstGeom prst="rect">
            <a:avLst/>
          </a:prstGeom>
        </p:spPr>
        <p:txBody>
          <a:bodyPr wrap="square">
            <a:spAutoFit/>
          </a:bodyPr>
          <a:p>
            <a:pPr algn="ctr"/>
            <a:r>
              <a:rPr lang="en-US" altLang="ar-EG" sz="2800" dirty="0">
                <a:solidFill>
                  <a:schemeClr val="bg1"/>
                </a:solidFill>
                <a:latin typeface="Arial" panose="020B0604020202020204" pitchFamily="34" charset="0"/>
                <a:cs typeface="+mn-ea"/>
                <a:sym typeface="+mn-lt"/>
              </a:rPr>
              <a:t>Team Member</a:t>
            </a:r>
            <a:endParaRPr lang="en-US" altLang="ar-EG" sz="2800" dirty="0">
              <a:solidFill>
                <a:schemeClr val="bg1"/>
              </a:solidFill>
              <a:latin typeface="Arial" panose="020B0604020202020204" pitchFamily="34" charset="0"/>
              <a:cs typeface="+mn-ea"/>
              <a:sym typeface="+mn-lt"/>
            </a:endParaRPr>
          </a:p>
        </p:txBody>
      </p:sp>
      <p:sp>
        <p:nvSpPr>
          <p:cNvPr id="14" name="Text Box 13"/>
          <p:cNvSpPr txBox="1"/>
          <p:nvPr/>
        </p:nvSpPr>
        <p:spPr>
          <a:xfrm>
            <a:off x="1198880" y="4318000"/>
            <a:ext cx="10423525" cy="1845310"/>
          </a:xfrm>
          <a:prstGeom prst="rect">
            <a:avLst/>
          </a:prstGeom>
          <a:noFill/>
        </p:spPr>
        <p:txBody>
          <a:bodyPr wrap="square" rtlCol="0">
            <a:spAutoFit/>
          </a:bodyPr>
          <a:p>
            <a:pPr>
              <a:lnSpc>
                <a:spcPct val="190000"/>
              </a:lnSpc>
            </a:pPr>
            <a:r>
              <a:rPr lang="en-US" sz="2000">
                <a:solidFill>
                  <a:schemeClr val="bg1"/>
                </a:solidFill>
                <a:latin typeface="+mn-ea"/>
                <a:cs typeface="+mn-ea"/>
              </a:rPr>
              <a:t>* Mostafa Ashraf Ali Ahmed		* Mahmoud Hussien mohamed Ahmed</a:t>
            </a:r>
            <a:endParaRPr lang="en-US" sz="2000">
              <a:solidFill>
                <a:schemeClr val="bg1"/>
              </a:solidFill>
              <a:latin typeface="+mn-ea"/>
              <a:cs typeface="+mn-ea"/>
            </a:endParaRPr>
          </a:p>
          <a:p>
            <a:pPr>
              <a:lnSpc>
                <a:spcPct val="190000"/>
              </a:lnSpc>
            </a:pPr>
            <a:r>
              <a:rPr lang="en-US" sz="2000">
                <a:solidFill>
                  <a:schemeClr val="bg1"/>
                </a:solidFill>
                <a:latin typeface="+mn-ea"/>
                <a:cs typeface="+mn-ea"/>
                <a:sym typeface="+mn-ea"/>
              </a:rPr>
              <a:t>* Mohamed Ali Rajab Ali	</a:t>
            </a:r>
            <a:r>
              <a:rPr lang="en-US" sz="2000">
                <a:solidFill>
                  <a:schemeClr val="bg1"/>
                </a:solidFill>
                <a:latin typeface="+mn-ea"/>
                <a:cs typeface="+mn-ea"/>
              </a:rPr>
              <a:t>             	* Mahmoud Mohamed Abdelhaleem Ali</a:t>
            </a:r>
            <a:endParaRPr lang="en-US" sz="2000">
              <a:solidFill>
                <a:schemeClr val="bg1"/>
              </a:solidFill>
              <a:latin typeface="+mn-ea"/>
              <a:cs typeface="+mn-ea"/>
            </a:endParaRPr>
          </a:p>
          <a:p>
            <a:pPr>
              <a:lnSpc>
                <a:spcPct val="190000"/>
              </a:lnSpc>
            </a:pPr>
            <a:r>
              <a:rPr lang="en-US" sz="2000">
                <a:solidFill>
                  <a:schemeClr val="bg1"/>
                </a:solidFill>
                <a:latin typeface="+mn-ea"/>
                <a:cs typeface="+mn-ea"/>
              </a:rPr>
              <a:t>* Shrouk sobhy Abd alsabour ali      	*</a:t>
            </a:r>
            <a:r>
              <a:rPr lang="ar-EG" altLang="en-US" sz="2000">
                <a:solidFill>
                  <a:schemeClr val="bg1"/>
                </a:solidFill>
                <a:latin typeface="+mn-ea"/>
                <a:cs typeface="+mn-ea"/>
              </a:rPr>
              <a:t> </a:t>
            </a:r>
            <a:r>
              <a:rPr lang="en-US" sz="2000">
                <a:solidFill>
                  <a:schemeClr val="bg1"/>
                </a:solidFill>
                <a:latin typeface="+mn-ea"/>
                <a:cs typeface="+mn-ea"/>
              </a:rPr>
              <a:t>Salma Hamada Abdel Naeem Mohamed</a:t>
            </a:r>
            <a:endParaRPr lang="en-US" sz="2000">
              <a:solidFill>
                <a:schemeClr val="bg1"/>
              </a:solidFill>
              <a:latin typeface="+mn-ea"/>
              <a:cs typeface="+mn-ea"/>
            </a:endParaRPr>
          </a:p>
        </p:txBody>
      </p:sp>
      <p:sp>
        <p:nvSpPr>
          <p:cNvPr id="2" name="矩形 8"/>
          <p:cNvSpPr/>
          <p:nvPr/>
        </p:nvSpPr>
        <p:spPr>
          <a:xfrm>
            <a:off x="1407975" y="796015"/>
            <a:ext cx="3899811" cy="583565"/>
          </a:xfrm>
          <a:prstGeom prst="rect">
            <a:avLst/>
          </a:prstGeom>
        </p:spPr>
        <p:txBody>
          <a:bodyPr wrap="square">
            <a:spAutoFit/>
          </a:bodyPr>
          <a:p>
            <a:pPr algn="ctr"/>
            <a:r>
              <a:rPr lang="en-US" altLang="ar-EG" sz="3200" dirty="0">
                <a:solidFill>
                  <a:schemeClr val="bg1"/>
                </a:solidFill>
                <a:latin typeface="Arial" panose="020B0604020202020204" pitchFamily="34" charset="0"/>
                <a:cs typeface="+mn-ea"/>
                <a:sym typeface="+mn-lt"/>
              </a:rPr>
              <a:t>Supervisor </a:t>
            </a:r>
            <a:endParaRPr lang="en-US" altLang="ar-EG" sz="3200" dirty="0">
              <a:solidFill>
                <a:schemeClr val="bg1"/>
              </a:solidFill>
              <a:latin typeface="Arial" panose="020B0604020202020204" pitchFamily="34" charset="0"/>
              <a:cs typeface="+mn-ea"/>
              <a:sym typeface="+mn-lt"/>
            </a:endParaRPr>
          </a:p>
        </p:txBody>
      </p:sp>
      <p:sp>
        <p:nvSpPr>
          <p:cNvPr id="4" name="Text Box 3"/>
          <p:cNvSpPr txBox="1"/>
          <p:nvPr/>
        </p:nvSpPr>
        <p:spPr>
          <a:xfrm>
            <a:off x="1198880" y="1544955"/>
            <a:ext cx="7548880" cy="2430145"/>
          </a:xfrm>
          <a:prstGeom prst="rect">
            <a:avLst/>
          </a:prstGeom>
          <a:noFill/>
        </p:spPr>
        <p:txBody>
          <a:bodyPr wrap="square" rtlCol="0">
            <a:spAutoFit/>
          </a:bodyPr>
          <a:p>
            <a:pPr>
              <a:lnSpc>
                <a:spcPct val="190000"/>
              </a:lnSpc>
            </a:pPr>
            <a:r>
              <a:rPr lang="en-US" sz="2000">
                <a:solidFill>
                  <a:schemeClr val="bg1"/>
                </a:solidFill>
                <a:latin typeface="Arial" panose="020B0604020202020204" pitchFamily="34" charset="0"/>
                <a:cs typeface="Arial" panose="020B0604020202020204" pitchFamily="34" charset="0"/>
              </a:rPr>
              <a:t>Dr. Taysir Hassan Abdel Hamid</a:t>
            </a:r>
            <a:endParaRPr lang="en-US" sz="2000">
              <a:solidFill>
                <a:schemeClr val="bg1"/>
              </a:solidFill>
              <a:latin typeface="Arial" panose="020B0604020202020204" pitchFamily="34" charset="0"/>
              <a:cs typeface="Arial" panose="020B0604020202020204" pitchFamily="34" charset="0"/>
            </a:endParaRPr>
          </a:p>
          <a:p>
            <a:pPr>
              <a:lnSpc>
                <a:spcPct val="190000"/>
              </a:lnSpc>
            </a:pPr>
            <a:r>
              <a:rPr lang="en-US" sz="2000">
                <a:solidFill>
                  <a:schemeClr val="bg1"/>
                </a:solidFill>
                <a:latin typeface="Arial" panose="020B0604020202020204" pitchFamily="34" charset="0"/>
                <a:cs typeface="Arial" panose="020B0604020202020204" pitchFamily="34" charset="0"/>
              </a:rPr>
              <a:t>Eng . Mena Nagy </a:t>
            </a:r>
            <a:endParaRPr lang="en-US" sz="2000">
              <a:solidFill>
                <a:schemeClr val="bg1"/>
              </a:solidFill>
              <a:latin typeface="Arial" panose="020B0604020202020204" pitchFamily="34" charset="0"/>
              <a:cs typeface="Arial" panose="020B0604020202020204" pitchFamily="34" charset="0"/>
            </a:endParaRPr>
          </a:p>
          <a:p>
            <a:pPr>
              <a:lnSpc>
                <a:spcPct val="190000"/>
              </a:lnSpc>
            </a:pPr>
            <a:r>
              <a:rPr lang="en-US" sz="2000">
                <a:solidFill>
                  <a:schemeClr val="bg1"/>
                </a:solidFill>
                <a:latin typeface="Arial" panose="020B0604020202020204" pitchFamily="34" charset="0"/>
                <a:cs typeface="Arial" panose="020B0604020202020204" pitchFamily="34" charset="0"/>
              </a:rPr>
              <a:t>Eng. Rofida Gamal</a:t>
            </a:r>
            <a:endParaRPr lang="en-US" sz="2000">
              <a:solidFill>
                <a:schemeClr val="bg1"/>
              </a:solidFill>
              <a:latin typeface="Arial" panose="020B0604020202020204" pitchFamily="34" charset="0"/>
              <a:cs typeface="Arial" panose="020B0604020202020204" pitchFamily="34" charset="0"/>
            </a:endParaRPr>
          </a:p>
          <a:p>
            <a:pPr>
              <a:lnSpc>
                <a:spcPct val="190000"/>
              </a:lnSpc>
            </a:pPr>
            <a:endParaRPr lang="en-US" sz="2000">
              <a:solidFill>
                <a:schemeClr val="bg1"/>
              </a:solidFill>
              <a:latin typeface="Arial" panose="020B0604020202020204" pitchFamily="34" charset="0"/>
              <a:cs typeface="Arial" panose="020B0604020202020204" pitchFamily="34" charset="0"/>
            </a:endParaRPr>
          </a:p>
        </p:txBody>
      </p:sp>
      <p:pic>
        <p:nvPicPr>
          <p:cNvPr id="11" name="Picture 10" descr="general-and-medical-healthcare"/>
          <p:cNvPicPr>
            <a:picLocks noChangeAspect="1"/>
          </p:cNvPicPr>
          <p:nvPr/>
        </p:nvPicPr>
        <p:blipFill>
          <a:blip r:embed="rId1">
            <a:alphaModFix amt="8000"/>
          </a:blip>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3" name="Picture 2" descr="general-and-medical-healthcare"/>
          <p:cNvPicPr>
            <a:picLocks noChangeAspect="1"/>
          </p:cNvPicPr>
          <p:nvPr/>
        </p:nvPicPr>
        <p:blipFill>
          <a:blip r:embed="rId1">
            <a:alphaModFix amt="25000"/>
          </a:blip>
          <a:stretch>
            <a:fillRect/>
          </a:stretch>
        </p:blipFill>
        <p:spPr>
          <a:xfrm>
            <a:off x="0" y="0"/>
            <a:ext cx="12192000" cy="6858000"/>
          </a:xfrm>
          <a:prstGeom prst="rect">
            <a:avLst/>
          </a:prstGeom>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3343910" y="1478627"/>
            <a:ext cx="2068285" cy="3900131"/>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13" name="文本框 12"/>
          <p:cNvSpPr txBox="1"/>
          <p:nvPr/>
        </p:nvSpPr>
        <p:spPr>
          <a:xfrm>
            <a:off x="5508625" y="1478915"/>
            <a:ext cx="2597785" cy="460375"/>
          </a:xfrm>
          <a:prstGeom prst="rect">
            <a:avLst/>
          </a:prstGeom>
          <a:noFill/>
        </p:spPr>
        <p:txBody>
          <a:bodyPr wrap="square" rtlCol="0">
            <a:spAutoFit/>
          </a:bodyPr>
          <a:lstStyle/>
          <a:p>
            <a:pPr algn="ctr">
              <a:buClrTx/>
              <a:buSzTx/>
              <a:buFontTx/>
            </a:pPr>
            <a:r>
              <a:rPr lang="en-US" altLang="zh-CN" sz="2400" dirty="0">
                <a:solidFill>
                  <a:schemeClr val="bg1"/>
                </a:solidFill>
                <a:latin typeface="Arial" panose="020B0604020202020204" pitchFamily="34" charset="0"/>
                <a:cs typeface="+mn-ea"/>
                <a:sym typeface="Arial" panose="020B0604020202020204"/>
              </a:rPr>
              <a:t>General Health</a:t>
            </a:r>
            <a:endParaRPr lang="en-US" altLang="zh-CN" sz="2400" dirty="0">
              <a:solidFill>
                <a:schemeClr val="bg1"/>
              </a:solidFill>
              <a:latin typeface="Arial" panose="020B0604020202020204" pitchFamily="34" charset="0"/>
              <a:cs typeface="+mn-ea"/>
              <a:sym typeface="+mn-lt"/>
            </a:endParaRPr>
          </a:p>
        </p:txBody>
      </p:sp>
      <p:cxnSp>
        <p:nvCxnSpPr>
          <p:cNvPr id="15" name="直接连接符 14"/>
          <p:cNvCxnSpPr/>
          <p:nvPr/>
        </p:nvCxnSpPr>
        <p:spPr>
          <a:xfrm>
            <a:off x="5853610" y="2179825"/>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65128" y="2283498"/>
            <a:ext cx="5875039" cy="1753235"/>
          </a:xfrm>
          <a:prstGeom prst="rect">
            <a:avLst/>
          </a:prstGeom>
        </p:spPr>
        <p:txBody>
          <a:bodyPr wrap="square">
            <a:spAutoFit/>
          </a:bodyPr>
          <a:lstStyle/>
          <a:p>
            <a:pPr algn="l">
              <a:lnSpc>
                <a:spcPct val="150000"/>
              </a:lnSpc>
              <a:buClrTx/>
              <a:buSzTx/>
              <a:buFontTx/>
            </a:pPr>
            <a:r>
              <a:rPr lang="en-US" altLang="zh-CN" dirty="0">
                <a:solidFill>
                  <a:schemeClr val="bg1"/>
                </a:solidFill>
                <a:latin typeface="Arial" panose="020B0604020202020204" pitchFamily="34" charset="0"/>
                <a:cs typeface="+mn-ea"/>
                <a:sym typeface="+mn-lt"/>
              </a:rPr>
              <a:t> </a:t>
            </a:r>
            <a:r>
              <a:rPr lang="en-US" altLang="zh-CN" dirty="0">
                <a:solidFill>
                  <a:schemeClr val="bg1"/>
                </a:solidFill>
                <a:latin typeface="Arial" panose="020B0604020202020204" pitchFamily="34" charset="0"/>
                <a:cs typeface="+mn-ea"/>
                <a:sym typeface="Arial" panose="020B0604020202020204"/>
              </a:rPr>
              <a:t>Refers to the state of an individual's overall health, and includes factors such as nutrition, exercise, sleep quality, stress management, and practicing daily healthy habits. It contains </a:t>
            </a:r>
            <a:endParaRPr lang="en-US" altLang="zh-CN"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5853163" y="4122712"/>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934890" y="474994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765128" y="4812974"/>
            <a:ext cx="5875039" cy="163004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Poor,</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 Fair,</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 Good, </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Very Good, </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Excellent</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388547" y="692912"/>
            <a:ext cx="3414906"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General Health</a:t>
            </a:r>
            <a:endParaRPr lang="en-US" altLang="zh-CN" sz="3200" dirty="0">
              <a:solidFill>
                <a:schemeClr val="bg1"/>
              </a:solidFill>
              <a:latin typeface="Arial" panose="020B0604020202020204" pitchFamily="34" charset="0"/>
              <a:cs typeface="+mn-ea"/>
              <a:sym typeface="+mn-lt"/>
            </a:endParaRPr>
          </a:p>
        </p:txBody>
      </p:sp>
      <p:pic>
        <p:nvPicPr>
          <p:cNvPr id="2" name="Picture 1" descr="Screenshot (13)"/>
          <p:cNvPicPr>
            <a:picLocks noChangeAspect="1"/>
          </p:cNvPicPr>
          <p:nvPr/>
        </p:nvPicPr>
        <p:blipFill>
          <a:blip r:embed="rId2"/>
          <a:srcRect l="23448" t="26625" r="25550" b="8204"/>
          <a:stretch>
            <a:fillRect/>
          </a:stretch>
        </p:blipFill>
        <p:spPr>
          <a:xfrm>
            <a:off x="190500" y="1939290"/>
            <a:ext cx="4779010" cy="4577080"/>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448629" y="853299"/>
            <a:ext cx="3294743" cy="5151403"/>
          </a:xfrm>
          <a:prstGeom prst="rect">
            <a:avLst/>
          </a:prstGeom>
          <a:noFill/>
          <a:ln w="5715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3" name="图片 2"/>
          <p:cNvPicPr>
            <a:picLocks noChangeAspect="1"/>
          </p:cNvPicPr>
          <p:nvPr/>
        </p:nvPicPr>
        <p:blipFill>
          <a:blip r:embed="rId1"/>
          <a:stretch>
            <a:fillRect/>
          </a:stretch>
        </p:blipFill>
        <p:spPr>
          <a:xfrm>
            <a:off x="429454" y="480605"/>
            <a:ext cx="11333092" cy="5896790"/>
          </a:xfrm>
          <a:prstGeom prst="rect">
            <a:avLst/>
          </a:prstGeom>
        </p:spPr>
      </p:pic>
      <p:sp>
        <p:nvSpPr>
          <p:cNvPr id="7" name="文本框 6"/>
          <p:cNvSpPr txBox="1"/>
          <p:nvPr/>
        </p:nvSpPr>
        <p:spPr>
          <a:xfrm>
            <a:off x="2795870" y="2585065"/>
            <a:ext cx="6600260" cy="829945"/>
          </a:xfrm>
          <a:prstGeom prst="rect">
            <a:avLst/>
          </a:prstGeom>
          <a:noFill/>
        </p:spPr>
        <p:txBody>
          <a:bodyPr wrap="square" rtlCol="0">
            <a:spAutoFit/>
          </a:bodyPr>
          <a:lstStyle/>
          <a:p>
            <a:pPr algn="ctr"/>
            <a:r>
              <a:rPr lang="en-US" sz="4800" b="1" dirty="0">
                <a:solidFill>
                  <a:schemeClr val="bg1"/>
                </a:solidFill>
                <a:latin typeface="Arial" panose="020B0604020202020204" pitchFamily="34" charset="0"/>
                <a:cs typeface="+mn-ea"/>
                <a:sym typeface="+mn-lt"/>
              </a:rPr>
              <a:t>Thank You</a:t>
            </a:r>
            <a:endParaRPr lang="en-US" sz="4800" b="1" dirty="0">
              <a:solidFill>
                <a:schemeClr val="bg1"/>
              </a:solidFill>
              <a:latin typeface="Arial" panose="020B0604020202020204" pitchFamily="34" charset="0"/>
              <a:cs typeface="+mn-ea"/>
              <a:sym typeface="+mn-lt"/>
            </a:endParaRPr>
          </a:p>
        </p:txBody>
      </p:sp>
      <p:cxnSp>
        <p:nvCxnSpPr>
          <p:cNvPr id="6" name="直接连接符 5"/>
          <p:cNvCxnSpPr/>
          <p:nvPr/>
        </p:nvCxnSpPr>
        <p:spPr>
          <a:xfrm>
            <a:off x="4724730" y="3768438"/>
            <a:ext cx="274254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9" name="Picture 18" descr="general-and-medical-healthcare"/>
          <p:cNvPicPr>
            <a:picLocks noChangeAspect="1"/>
          </p:cNvPicPr>
          <p:nvPr/>
        </p:nvPicPr>
        <p:blipFill>
          <a:blip r:embed="rId1">
            <a:alphaModFix amt="25000"/>
          </a:blip>
          <a:stretch>
            <a:fillRect/>
          </a:stretch>
        </p:blipFill>
        <p:spPr>
          <a:xfrm>
            <a:off x="0" y="0"/>
            <a:ext cx="12192000" cy="6858000"/>
          </a:xfrm>
          <a:prstGeom prst="rect">
            <a:avLst/>
          </a:prstGeom>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3149600" y="1478627"/>
            <a:ext cx="2068285" cy="3900131"/>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cxnSp>
        <p:nvCxnSpPr>
          <p:cNvPr id="15" name="直接连接符 14"/>
          <p:cNvCxnSpPr/>
          <p:nvPr/>
        </p:nvCxnSpPr>
        <p:spPr>
          <a:xfrm>
            <a:off x="5850435" y="1781045"/>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761953" y="1884718"/>
            <a:ext cx="5875039" cy="2681605"/>
          </a:xfrm>
          <a:prstGeom prst="rect">
            <a:avLst/>
          </a:prstGeom>
        </p:spPr>
        <p:txBody>
          <a:bodyPr wrap="square">
            <a:spAutoFit/>
          </a:bodyPr>
          <a:lstStyle/>
          <a:p>
            <a:pPr marL="0" lvl="0" algn="l" rtl="0">
              <a:lnSpc>
                <a:spcPct val="110000"/>
              </a:lnSpc>
              <a:spcBef>
                <a:spcPts val="1200"/>
              </a:spcBef>
              <a:spcAft>
                <a:spcPts val="0"/>
              </a:spcAft>
              <a:buClrTx/>
              <a:buSzTx/>
              <a:buFontTx/>
              <a:buNone/>
            </a:pPr>
            <a:r>
              <a:rPr lang="en-US" altLang="zh-CN" dirty="0">
                <a:solidFill>
                  <a:schemeClr val="bg1"/>
                </a:solidFill>
                <a:latin typeface="Arial" panose="020B0604020202020204" pitchFamily="34" charset="0"/>
                <a:cs typeface="+mn-ea"/>
                <a:sym typeface="Arial" panose="020B0604020202020204"/>
              </a:rPr>
              <a:t>Gender can actually affect prognosis due to biological differences and sex-specific lifestyle choices. For example, heart disease tends to be more common in males, while skin cancer is more common in females. This may result from factors such as differential exposure to risk factors or discrepancies in life expectancy between the sexes.</a:t>
            </a:r>
            <a:endParaRPr lang="en-US" altLang="zh-CN" dirty="0">
              <a:solidFill>
                <a:schemeClr val="bg1"/>
              </a:solidFill>
              <a:latin typeface="Arial" panose="020B0604020202020204" pitchFamily="34" charset="0"/>
              <a:cs typeface="+mn-ea"/>
              <a:sym typeface="Arial" panose="020B0604020202020204"/>
            </a:endParaRPr>
          </a:p>
          <a:p>
            <a:pPr marL="0" lvl="0" algn="l" rtl="0">
              <a:lnSpc>
                <a:spcPct val="110000"/>
              </a:lnSpc>
              <a:spcBef>
                <a:spcPts val="1200"/>
              </a:spcBef>
              <a:spcAft>
                <a:spcPts val="0"/>
              </a:spcAft>
              <a:buClrTx/>
              <a:buSzTx/>
              <a:buFontTx/>
              <a:buNone/>
            </a:pPr>
            <a:endParaRPr lang="en-US" altLang="zh-CN"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5416918" y="4089692"/>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850435" y="462802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388547" y="692912"/>
            <a:ext cx="3414906" cy="583565"/>
          </a:xfrm>
          <a:prstGeom prst="rect">
            <a:avLst/>
          </a:prstGeom>
        </p:spPr>
        <p:txBody>
          <a:bodyPr wrap="square">
            <a:spAutoFit/>
          </a:bodyPr>
          <a:lstStyle/>
          <a:p>
            <a:pPr algn="ctr"/>
            <a:r>
              <a:rPr lang="en-US" altLang="zh-CN" sz="3200" dirty="0">
                <a:solidFill>
                  <a:schemeClr val="bg1"/>
                </a:solidFill>
                <a:latin typeface="Arial" panose="020B0604020202020204" pitchFamily="34" charset="0"/>
                <a:cs typeface="+mn-ea"/>
                <a:sym typeface="+mn-lt"/>
              </a:rPr>
              <a:t>Gender</a:t>
            </a:r>
            <a:endParaRPr lang="en-US" altLang="zh-CN" sz="3200" dirty="0">
              <a:solidFill>
                <a:schemeClr val="bg1"/>
              </a:solidFill>
              <a:latin typeface="Arial" panose="020B0604020202020204" pitchFamily="34" charset="0"/>
              <a:cs typeface="+mn-ea"/>
              <a:sym typeface="+mn-lt"/>
            </a:endParaRPr>
          </a:p>
        </p:txBody>
      </p:sp>
      <p:pic>
        <p:nvPicPr>
          <p:cNvPr id="17" name="Picture 16"/>
          <p:cNvPicPr>
            <a:picLocks noChangeAspect="1"/>
          </p:cNvPicPr>
          <p:nvPr/>
        </p:nvPicPr>
        <p:blipFill>
          <a:blip r:embed="rId2"/>
          <a:srcRect l="20313" t="25293" r="49271" b="17068"/>
          <a:stretch>
            <a:fillRect/>
          </a:stretch>
        </p:blipFill>
        <p:spPr>
          <a:xfrm>
            <a:off x="421005" y="1884680"/>
            <a:ext cx="4450080" cy="4743450"/>
          </a:xfrm>
          <a:prstGeom prst="rect">
            <a:avLst/>
          </a:prstGeom>
          <a:effectLst>
            <a:softEdge rad="127000"/>
          </a:effectLst>
        </p:spPr>
      </p:pic>
      <p:sp>
        <p:nvSpPr>
          <p:cNvPr id="18" name="矩形 24"/>
          <p:cNvSpPr/>
          <p:nvPr/>
        </p:nvSpPr>
        <p:spPr>
          <a:xfrm>
            <a:off x="5761953" y="4910129"/>
            <a:ext cx="5875039" cy="706755"/>
          </a:xfrm>
          <a:prstGeom prst="rect">
            <a:avLst/>
          </a:prstGeom>
        </p:spPr>
        <p:txBody>
          <a:bodyPr wrap="square">
            <a:spAutoFit/>
          </a:bodyPr>
          <a:p>
            <a:pPr algn="l">
              <a:buClrTx/>
              <a:buSzTx/>
              <a:buFontTx/>
            </a:pPr>
            <a:r>
              <a:rPr lang="en-US" altLang="zh-CN" sz="2000" dirty="0">
                <a:solidFill>
                  <a:schemeClr val="bg1"/>
                </a:solidFill>
                <a:latin typeface="Arial" panose="020B0604020202020204" pitchFamily="34" charset="0"/>
                <a:cs typeface="+mn-ea"/>
                <a:sym typeface="Arial" panose="020B0604020202020204"/>
              </a:rPr>
              <a:t>Male		48.3 %</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Female		51.7 %</a:t>
            </a:r>
            <a:endParaRPr lang="en-US" altLang="zh-CN" sz="2000" dirty="0">
              <a:solidFill>
                <a:schemeClr val="bg1"/>
              </a:solidFill>
              <a:latin typeface="Arial" panose="020B0604020202020204" pitchFamily="34" charset="0"/>
              <a:cs typeface="+mn-ea"/>
              <a:sym typeface="Arial" panose="020B0604020202020204"/>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9" name="Picture 18" descr="general-and-medical-healthcare"/>
          <p:cNvPicPr>
            <a:picLocks noChangeAspect="1"/>
          </p:cNvPicPr>
          <p:nvPr/>
        </p:nvPicPr>
        <p:blipFill>
          <a:blip r:embed="rId1">
            <a:alphaModFix amt="25000"/>
          </a:blip>
          <a:stretch>
            <a:fillRect/>
          </a:stretch>
        </p:blipFill>
        <p:spPr>
          <a:xfrm>
            <a:off x="0" y="0"/>
            <a:ext cx="12192000" cy="6858000"/>
          </a:xfrm>
          <a:prstGeom prst="rect">
            <a:avLst/>
          </a:prstGeom>
        </p:spPr>
      </p:pic>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文本框 10"/>
          <p:cNvSpPr txBox="1"/>
          <p:nvPr/>
        </p:nvSpPr>
        <p:spPr>
          <a:xfrm>
            <a:off x="1248983" y="705245"/>
            <a:ext cx="3113637" cy="583565"/>
          </a:xfrm>
          <a:prstGeom prst="rect">
            <a:avLst/>
          </a:prstGeom>
          <a:noFill/>
        </p:spPr>
        <p:txBody>
          <a:bodyPr wrap="square" rtlCol="0">
            <a:spAutoFit/>
          </a:bodyPr>
          <a:lstStyle/>
          <a:p>
            <a:pPr algn="ctr"/>
            <a:r>
              <a:rPr lang="en-US" altLang="zh-CN" sz="3200" dirty="0">
                <a:solidFill>
                  <a:schemeClr val="bg1"/>
                </a:solidFill>
                <a:latin typeface="Arial" panose="020B0604020202020204" pitchFamily="34" charset="0"/>
                <a:cs typeface="+mn-ea"/>
                <a:sym typeface="+mn-lt"/>
              </a:rPr>
              <a:t>Height (cm)</a:t>
            </a:r>
            <a:endParaRPr lang="en-US" altLang="zh-CN" sz="3200" dirty="0">
              <a:solidFill>
                <a:schemeClr val="bg1"/>
              </a:solidFill>
              <a:latin typeface="Arial" panose="020B0604020202020204" pitchFamily="34" charset="0"/>
              <a:cs typeface="+mn-ea"/>
              <a:sym typeface="+mn-lt"/>
            </a:endParaRPr>
          </a:p>
        </p:txBody>
      </p:sp>
      <p:cxnSp>
        <p:nvCxnSpPr>
          <p:cNvPr id="27" name="直接连接符 26"/>
          <p:cNvCxnSpPr/>
          <p:nvPr/>
        </p:nvCxnSpPr>
        <p:spPr>
          <a:xfrm>
            <a:off x="1002881" y="5029200"/>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14400" y="5132873"/>
            <a:ext cx="4899684" cy="569323"/>
          </a:xfrm>
          <a:prstGeom prst="rect">
            <a:avLst/>
          </a:prstGeom>
        </p:spPr>
        <p:txBody>
          <a:bodyPr wrap="square">
            <a:spAutoFit/>
          </a:bodyPr>
          <a:lstStyle/>
          <a:p>
            <a:pPr>
              <a:lnSpc>
                <a:spcPct val="150000"/>
              </a:lnSpc>
            </a:pPr>
            <a:r>
              <a:rPr lang="en-US" altLang="zh-CN" sz="1100" dirty="0">
                <a:solidFill>
                  <a:schemeClr val="bg1"/>
                </a:solidFill>
                <a:latin typeface="Arial" panose="020B0604020202020204" pitchFamily="34" charset="0"/>
                <a:cs typeface="+mn-ea"/>
                <a:sym typeface="+mn-lt"/>
              </a:rPr>
              <a:t>This PPT template for the rice husk designer pencil demo works, focusing on the production</a:t>
            </a:r>
            <a:endParaRPr lang="zh-CN" altLang="en-US" sz="1100" dirty="0">
              <a:solidFill>
                <a:schemeClr val="bg1"/>
              </a:solidFill>
              <a:latin typeface="Arial" panose="020B0604020202020204" pitchFamily="34" charset="0"/>
              <a:cs typeface="+mn-ea"/>
              <a:sym typeface="+mn-lt"/>
            </a:endParaRPr>
          </a:p>
        </p:txBody>
      </p:sp>
      <p:cxnSp>
        <p:nvCxnSpPr>
          <p:cNvPr id="31" name="直接连接符 30"/>
          <p:cNvCxnSpPr/>
          <p:nvPr/>
        </p:nvCxnSpPr>
        <p:spPr>
          <a:xfrm>
            <a:off x="6395052" y="5029200"/>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306571" y="5132873"/>
            <a:ext cx="4899684" cy="569323"/>
          </a:xfrm>
          <a:prstGeom prst="rect">
            <a:avLst/>
          </a:prstGeom>
        </p:spPr>
        <p:txBody>
          <a:bodyPr wrap="square">
            <a:spAutoFit/>
          </a:bodyPr>
          <a:lstStyle/>
          <a:p>
            <a:pPr>
              <a:lnSpc>
                <a:spcPct val="150000"/>
              </a:lnSpc>
            </a:pPr>
            <a:r>
              <a:rPr lang="en-US" altLang="zh-CN" sz="1100" dirty="0">
                <a:solidFill>
                  <a:schemeClr val="bg1"/>
                </a:solidFill>
                <a:latin typeface="Arial" panose="020B0604020202020204" pitchFamily="34" charset="0"/>
                <a:cs typeface="+mn-ea"/>
                <a:sym typeface="+mn-lt"/>
              </a:rPr>
              <a:t>This PPT template for the rice husk designer pencil demo works, focusing on the production</a:t>
            </a:r>
            <a:endParaRPr lang="zh-CN" altLang="en-US" sz="1100" dirty="0">
              <a:solidFill>
                <a:schemeClr val="bg1"/>
              </a:solidFill>
              <a:latin typeface="Arial" panose="020B0604020202020204" pitchFamily="34" charset="0"/>
              <a:cs typeface="+mn-ea"/>
              <a:sym typeface="+mn-lt"/>
            </a:endParaRPr>
          </a:p>
        </p:txBody>
      </p:sp>
      <p:sp>
        <p:nvSpPr>
          <p:cNvPr id="18" name="矩形 10"/>
          <p:cNvSpPr/>
          <p:nvPr/>
        </p:nvSpPr>
        <p:spPr>
          <a:xfrm>
            <a:off x="5023485" y="927735"/>
            <a:ext cx="2068195" cy="5342890"/>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Arial" panose="020B0604020202020204" pitchFamily="34" charset="0"/>
              <a:cs typeface="+mn-ea"/>
              <a:sym typeface="+mn-lt"/>
            </a:endParaRPr>
          </a:p>
        </p:txBody>
      </p:sp>
      <p:pic>
        <p:nvPicPr>
          <p:cNvPr id="2" name="Picture 1"/>
          <p:cNvPicPr>
            <a:picLocks noChangeAspect="1"/>
          </p:cNvPicPr>
          <p:nvPr/>
        </p:nvPicPr>
        <p:blipFill>
          <a:blip r:embed="rId2"/>
          <a:srcRect l="18757" t="21235" r="33785" b="14079"/>
          <a:stretch>
            <a:fillRect/>
          </a:stretch>
        </p:blipFill>
        <p:spPr>
          <a:xfrm>
            <a:off x="236855" y="1656715"/>
            <a:ext cx="5747385" cy="4407535"/>
          </a:xfrm>
          <a:prstGeom prst="rect">
            <a:avLst/>
          </a:prstGeom>
          <a:effectLst>
            <a:softEdge rad="63500"/>
          </a:effectLst>
        </p:spPr>
      </p:pic>
      <p:pic>
        <p:nvPicPr>
          <p:cNvPr id="12" name="Picture 11"/>
          <p:cNvPicPr>
            <a:picLocks noChangeAspect="1"/>
          </p:cNvPicPr>
          <p:nvPr/>
        </p:nvPicPr>
        <p:blipFill>
          <a:blip r:embed="rId3"/>
          <a:srcRect l="19200" t="21975" r="32139" b="12716"/>
          <a:stretch>
            <a:fillRect/>
          </a:stretch>
        </p:blipFill>
        <p:spPr>
          <a:xfrm>
            <a:off x="6106160" y="1708785"/>
            <a:ext cx="5687060" cy="4363085"/>
          </a:xfrm>
          <a:prstGeom prst="rect">
            <a:avLst/>
          </a:prstGeom>
          <a:effectLst>
            <a:softEdge rad="63500"/>
          </a:effectLst>
        </p:spPr>
      </p:pic>
      <p:sp>
        <p:nvSpPr>
          <p:cNvPr id="17" name="文本框 10"/>
          <p:cNvSpPr txBox="1"/>
          <p:nvPr/>
        </p:nvSpPr>
        <p:spPr>
          <a:xfrm>
            <a:off x="7702488" y="832245"/>
            <a:ext cx="3113637" cy="583565"/>
          </a:xfrm>
          <a:prstGeom prst="rect">
            <a:avLst/>
          </a:prstGeom>
          <a:noFill/>
        </p:spPr>
        <p:txBody>
          <a:bodyPr wrap="square" rtlCol="0">
            <a:spAutoFit/>
          </a:bodyPr>
          <a:p>
            <a:pPr algn="ctr"/>
            <a:r>
              <a:rPr lang="en-US" altLang="zh-CN" sz="3200" dirty="0">
                <a:solidFill>
                  <a:schemeClr val="bg1"/>
                </a:solidFill>
                <a:latin typeface="Arial" panose="020B0604020202020204" pitchFamily="34" charset="0"/>
                <a:cs typeface="+mn-ea"/>
                <a:sym typeface="+mn-lt"/>
              </a:rPr>
              <a:t>Weight (kg)</a:t>
            </a:r>
            <a:endParaRPr lang="en-US" altLang="zh-CN" sz="3200" dirty="0">
              <a:solidFill>
                <a:schemeClr val="bg1"/>
              </a:solidFill>
              <a:latin typeface="Arial" panose="020B0604020202020204" pitchFamily="34" charset="0"/>
              <a:cs typeface="+mn-ea"/>
              <a:sym typeface="+mn-l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2" name="Picture 11" descr="general-and-medical-healthcare"/>
          <p:cNvPicPr>
            <a:picLocks noChangeAspect="1"/>
          </p:cNvPicPr>
          <p:nvPr/>
        </p:nvPicPr>
        <p:blipFill>
          <a:blip r:embed="rId1">
            <a:alphaModFix amt="25000"/>
          </a:blip>
          <a:stretch>
            <a:fillRect/>
          </a:stretch>
        </p:blipFill>
        <p:spPr>
          <a:xfrm>
            <a:off x="0" y="0"/>
            <a:ext cx="12192000" cy="6858000"/>
          </a:xfrm>
          <a:prstGeom prst="rect">
            <a:avLst/>
          </a:prstGeom>
        </p:spPr>
      </p:pic>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34" name="矩形 33"/>
          <p:cNvSpPr/>
          <p:nvPr/>
        </p:nvSpPr>
        <p:spPr>
          <a:xfrm>
            <a:off x="4388485" y="530225"/>
            <a:ext cx="3851910" cy="521970"/>
          </a:xfrm>
          <a:prstGeom prst="rect">
            <a:avLst/>
          </a:prstGeom>
        </p:spPr>
        <p:txBody>
          <a:bodyPr wrap="square">
            <a:spAutoFit/>
          </a:bodyPr>
          <a:lstStyle/>
          <a:p>
            <a:pPr algn="ctr"/>
            <a:r>
              <a:rPr lang="en-US" altLang="zh-CN" sz="2800" i="1" dirty="0">
                <a:solidFill>
                  <a:schemeClr val="bg1"/>
                </a:solidFill>
                <a:latin typeface="Arial" panose="020B0604020202020204" pitchFamily="34" charset="0"/>
                <a:cs typeface="+mn-ea"/>
                <a:sym typeface="+mn-lt"/>
              </a:rPr>
              <a:t>BMI (Height - Weirht)</a:t>
            </a:r>
            <a:endParaRPr lang="en-US" altLang="zh-CN" sz="2800" i="1" dirty="0">
              <a:solidFill>
                <a:schemeClr val="bg1"/>
              </a:solidFill>
              <a:latin typeface="Arial" panose="020B0604020202020204" pitchFamily="34" charset="0"/>
              <a:cs typeface="+mn-ea"/>
              <a:sym typeface="+mn-lt"/>
            </a:endParaRPr>
          </a:p>
        </p:txBody>
      </p:sp>
      <p:sp>
        <p:nvSpPr>
          <p:cNvPr id="4" name="矩形 10"/>
          <p:cNvSpPr/>
          <p:nvPr/>
        </p:nvSpPr>
        <p:spPr>
          <a:xfrm>
            <a:off x="585470" y="778222"/>
            <a:ext cx="2068285" cy="3900131"/>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pic>
        <p:nvPicPr>
          <p:cNvPr id="2" name="Picture 1"/>
          <p:cNvPicPr>
            <a:picLocks noChangeAspect="1"/>
          </p:cNvPicPr>
          <p:nvPr/>
        </p:nvPicPr>
        <p:blipFill>
          <a:blip r:embed="rId2"/>
          <a:srcRect l="17930" t="23981" r="26771" b="10463"/>
          <a:stretch>
            <a:fillRect/>
          </a:stretch>
        </p:blipFill>
        <p:spPr>
          <a:xfrm>
            <a:off x="1212215" y="1214755"/>
            <a:ext cx="10203815" cy="5394960"/>
          </a:xfrm>
          <a:prstGeom prst="rect">
            <a:avLst/>
          </a:prstGeom>
          <a:effectLst>
            <a:softEdge rad="889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17" name="Picture 16" descr="general-and-medical-healthcare"/>
          <p:cNvPicPr>
            <a:picLocks noChangeAspect="1"/>
          </p:cNvPicPr>
          <p:nvPr/>
        </p:nvPicPr>
        <p:blipFill>
          <a:blip r:embed="rId1">
            <a:alphaModFix amt="25000"/>
          </a:blip>
          <a:stretch>
            <a:fillRect/>
          </a:stretch>
        </p:blipFill>
        <p:spPr>
          <a:xfrm>
            <a:off x="0" y="0"/>
            <a:ext cx="12192000" cy="6858000"/>
          </a:xfrm>
          <a:prstGeom prst="rect">
            <a:avLst/>
          </a:prstGeom>
        </p:spPr>
      </p:pic>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文本框 10"/>
          <p:cNvSpPr txBox="1"/>
          <p:nvPr/>
        </p:nvSpPr>
        <p:spPr>
          <a:xfrm>
            <a:off x="1015303" y="1566940"/>
            <a:ext cx="3113637" cy="584775"/>
          </a:xfrm>
          <a:prstGeom prst="rect">
            <a:avLst/>
          </a:prstGeom>
          <a:noFill/>
        </p:spPr>
        <p:txBody>
          <a:bodyPr wrap="square" rtlCol="0">
            <a:spAutoFit/>
          </a:bodyPr>
          <a:lstStyle/>
          <a:p>
            <a:pPr algn="ctr"/>
            <a:r>
              <a:rPr lang="en-US" altLang="zh-CN" sz="3200" dirty="0">
                <a:solidFill>
                  <a:schemeClr val="bg1"/>
                </a:solidFill>
                <a:latin typeface="Arial" panose="020B0604020202020204" pitchFamily="34" charset="0"/>
                <a:cs typeface="+mn-ea"/>
                <a:sym typeface="+mn-lt"/>
              </a:rPr>
              <a:t>Add Your Title</a:t>
            </a:r>
            <a:endParaRPr lang="zh-CN" altLang="en-US" sz="3200" dirty="0">
              <a:solidFill>
                <a:schemeClr val="bg1"/>
              </a:solidFill>
              <a:latin typeface="Arial" panose="020B0604020202020204" pitchFamily="34" charset="0"/>
              <a:cs typeface="+mn-ea"/>
              <a:sym typeface="+mn-lt"/>
            </a:endParaRPr>
          </a:p>
        </p:txBody>
      </p:sp>
      <p:grpSp>
        <p:nvGrpSpPr>
          <p:cNvPr id="16" name="组合 15"/>
          <p:cNvGrpSpPr/>
          <p:nvPr/>
        </p:nvGrpSpPr>
        <p:grpSpPr>
          <a:xfrm>
            <a:off x="1185305" y="2263485"/>
            <a:ext cx="1468541" cy="45719"/>
            <a:chOff x="5878286" y="3151909"/>
            <a:chExt cx="2157986" cy="0"/>
          </a:xfrm>
        </p:grpSpPr>
        <p:cxnSp>
          <p:nvCxnSpPr>
            <p:cNvPr id="3" name="直接连接符 2"/>
            <p:cNvCxnSpPr/>
            <p:nvPr/>
          </p:nvCxnSpPr>
          <p:spPr>
            <a:xfrm>
              <a:off x="5878286" y="3151909"/>
              <a:ext cx="455839" cy="0"/>
            </a:xfrm>
            <a:prstGeom prst="line">
              <a:avLst/>
            </a:prstGeom>
            <a:ln w="28575">
              <a:solidFill>
                <a:srgbClr val="EB307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6445668" y="3151909"/>
              <a:ext cx="455839" cy="0"/>
            </a:xfrm>
            <a:prstGeom prst="line">
              <a:avLst/>
            </a:prstGeom>
            <a:ln w="28575">
              <a:solidFill>
                <a:srgbClr val="E1C963"/>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7013050" y="3151909"/>
              <a:ext cx="455839" cy="0"/>
            </a:xfrm>
            <a:prstGeom prst="line">
              <a:avLst/>
            </a:prstGeom>
            <a:ln w="28575">
              <a:solidFill>
                <a:srgbClr val="0392E3"/>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7580433" y="3151909"/>
              <a:ext cx="455839" cy="0"/>
            </a:xfrm>
            <a:prstGeom prst="line">
              <a:avLst/>
            </a:prstGeom>
            <a:ln w="28575">
              <a:solidFill>
                <a:srgbClr val="8E6FB0"/>
              </a:solidFill>
            </a:ln>
          </p:spPr>
          <p:style>
            <a:lnRef idx="1">
              <a:schemeClr val="accent1"/>
            </a:lnRef>
            <a:fillRef idx="0">
              <a:schemeClr val="accent1"/>
            </a:fillRef>
            <a:effectRef idx="0">
              <a:schemeClr val="accent1"/>
            </a:effectRef>
            <a:fontRef idx="minor">
              <a:schemeClr val="tx1"/>
            </a:fontRef>
          </p:style>
        </p:cxnSp>
      </p:grpSp>
      <p:pic>
        <p:nvPicPr>
          <p:cNvPr id="22" name="图片 21"/>
          <p:cNvPicPr>
            <a:picLocks noChangeAspect="1"/>
          </p:cNvPicPr>
          <p:nvPr/>
        </p:nvPicPr>
        <p:blipFill>
          <a:blip r:embed="rId2"/>
          <a:srcRect t="9226" b="20244"/>
          <a:stretch>
            <a:fillRect/>
          </a:stretch>
        </p:blipFill>
        <p:spPr>
          <a:xfrm>
            <a:off x="1173381" y="2673893"/>
            <a:ext cx="3937227" cy="1851300"/>
          </a:xfrm>
          <a:custGeom>
            <a:avLst/>
            <a:gdLst>
              <a:gd name="connsiteX0" fmla="*/ 0 w 5000625"/>
              <a:gd name="connsiteY0" fmla="*/ 0 h 2351314"/>
              <a:gd name="connsiteX1" fmla="*/ 5000625 w 5000625"/>
              <a:gd name="connsiteY1" fmla="*/ 0 h 2351314"/>
              <a:gd name="connsiteX2" fmla="*/ 5000625 w 5000625"/>
              <a:gd name="connsiteY2" fmla="*/ 2351314 h 2351314"/>
              <a:gd name="connsiteX3" fmla="*/ 0 w 5000625"/>
              <a:gd name="connsiteY3" fmla="*/ 2351314 h 2351314"/>
            </a:gdLst>
            <a:ahLst/>
            <a:cxnLst>
              <a:cxn ang="0">
                <a:pos x="connsiteX0" y="connsiteY0"/>
              </a:cxn>
              <a:cxn ang="0">
                <a:pos x="connsiteX1" y="connsiteY1"/>
              </a:cxn>
              <a:cxn ang="0">
                <a:pos x="connsiteX2" y="connsiteY2"/>
              </a:cxn>
              <a:cxn ang="0">
                <a:pos x="connsiteX3" y="connsiteY3"/>
              </a:cxn>
            </a:cxnLst>
            <a:rect l="l" t="t" r="r" b="b"/>
            <a:pathLst>
              <a:path w="5000625" h="2351314">
                <a:moveTo>
                  <a:pt x="0" y="0"/>
                </a:moveTo>
                <a:lnTo>
                  <a:pt x="5000625" y="0"/>
                </a:lnTo>
                <a:lnTo>
                  <a:pt x="5000625" y="2351314"/>
                </a:lnTo>
                <a:lnTo>
                  <a:pt x="0" y="2351314"/>
                </a:lnTo>
                <a:close/>
              </a:path>
            </a:pathLst>
          </a:custGeom>
        </p:spPr>
      </p:pic>
      <p:pic>
        <p:nvPicPr>
          <p:cNvPr id="21" name="图片 20"/>
          <p:cNvPicPr>
            <a:picLocks noChangeAspect="1"/>
          </p:cNvPicPr>
          <p:nvPr/>
        </p:nvPicPr>
        <p:blipFill>
          <a:blip r:embed="rId3"/>
          <a:srcRect t="4001" b="25468"/>
          <a:stretch>
            <a:fillRect/>
          </a:stretch>
        </p:blipFill>
        <p:spPr>
          <a:xfrm>
            <a:off x="6566248" y="2673893"/>
            <a:ext cx="3937227" cy="1851300"/>
          </a:xfrm>
          <a:custGeom>
            <a:avLst/>
            <a:gdLst>
              <a:gd name="connsiteX0" fmla="*/ 0 w 5000625"/>
              <a:gd name="connsiteY0" fmla="*/ 0 h 2351314"/>
              <a:gd name="connsiteX1" fmla="*/ 5000625 w 5000625"/>
              <a:gd name="connsiteY1" fmla="*/ 0 h 2351314"/>
              <a:gd name="connsiteX2" fmla="*/ 5000625 w 5000625"/>
              <a:gd name="connsiteY2" fmla="*/ 2351314 h 2351314"/>
              <a:gd name="connsiteX3" fmla="*/ 0 w 5000625"/>
              <a:gd name="connsiteY3" fmla="*/ 2351314 h 2351314"/>
            </a:gdLst>
            <a:ahLst/>
            <a:cxnLst>
              <a:cxn ang="0">
                <a:pos x="connsiteX0" y="connsiteY0"/>
              </a:cxn>
              <a:cxn ang="0">
                <a:pos x="connsiteX1" y="connsiteY1"/>
              </a:cxn>
              <a:cxn ang="0">
                <a:pos x="connsiteX2" y="connsiteY2"/>
              </a:cxn>
              <a:cxn ang="0">
                <a:pos x="connsiteX3" y="connsiteY3"/>
              </a:cxn>
            </a:cxnLst>
            <a:rect l="l" t="t" r="r" b="b"/>
            <a:pathLst>
              <a:path w="5000625" h="2351314">
                <a:moveTo>
                  <a:pt x="0" y="0"/>
                </a:moveTo>
                <a:lnTo>
                  <a:pt x="5000625" y="0"/>
                </a:lnTo>
                <a:lnTo>
                  <a:pt x="5000625" y="2351314"/>
                </a:lnTo>
                <a:lnTo>
                  <a:pt x="0" y="2351314"/>
                </a:lnTo>
                <a:close/>
              </a:path>
            </a:pathLst>
          </a:custGeom>
        </p:spPr>
      </p:pic>
      <p:sp>
        <p:nvSpPr>
          <p:cNvPr id="23" name="矩形 22"/>
          <p:cNvSpPr/>
          <p:nvPr/>
        </p:nvSpPr>
        <p:spPr>
          <a:xfrm>
            <a:off x="1015303" y="2525486"/>
            <a:ext cx="4253383" cy="2148114"/>
          </a:xfrm>
          <a:prstGeom prst="rect">
            <a:avLst/>
          </a:prstGeom>
          <a:noFill/>
          <a:ln>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sp>
        <p:nvSpPr>
          <p:cNvPr id="24" name="矩形 23"/>
          <p:cNvSpPr/>
          <p:nvPr/>
        </p:nvSpPr>
        <p:spPr>
          <a:xfrm>
            <a:off x="6408170" y="2525486"/>
            <a:ext cx="4253383" cy="2148114"/>
          </a:xfrm>
          <a:prstGeom prst="rect">
            <a:avLst/>
          </a:prstGeom>
          <a:noFill/>
          <a:ln>
            <a:solidFill>
              <a:schemeClr val="bg1">
                <a:alpha val="5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cxnSp>
        <p:nvCxnSpPr>
          <p:cNvPr id="27" name="直接连接符 26"/>
          <p:cNvCxnSpPr/>
          <p:nvPr/>
        </p:nvCxnSpPr>
        <p:spPr>
          <a:xfrm>
            <a:off x="1002881" y="5029200"/>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914400" y="5132873"/>
            <a:ext cx="4899684" cy="569323"/>
          </a:xfrm>
          <a:prstGeom prst="rect">
            <a:avLst/>
          </a:prstGeom>
        </p:spPr>
        <p:txBody>
          <a:bodyPr wrap="square">
            <a:spAutoFit/>
          </a:bodyPr>
          <a:lstStyle/>
          <a:p>
            <a:pPr>
              <a:lnSpc>
                <a:spcPct val="150000"/>
              </a:lnSpc>
            </a:pPr>
            <a:r>
              <a:rPr lang="en-US" altLang="zh-CN" sz="1100" dirty="0">
                <a:solidFill>
                  <a:schemeClr val="bg1"/>
                </a:solidFill>
                <a:latin typeface="Arial" panose="020B0604020202020204" pitchFamily="34" charset="0"/>
                <a:cs typeface="+mn-ea"/>
                <a:sym typeface="+mn-lt"/>
              </a:rPr>
              <a:t>This PPT template for the rice husk designer pencil demo works, focusing on the production</a:t>
            </a:r>
            <a:endParaRPr lang="zh-CN" altLang="en-US" sz="1100" dirty="0">
              <a:solidFill>
                <a:schemeClr val="bg1"/>
              </a:solidFill>
              <a:latin typeface="Arial" panose="020B0604020202020204" pitchFamily="34" charset="0"/>
              <a:cs typeface="+mn-ea"/>
              <a:sym typeface="+mn-lt"/>
            </a:endParaRPr>
          </a:p>
        </p:txBody>
      </p:sp>
      <p:sp>
        <p:nvSpPr>
          <p:cNvPr id="29" name="矩形: 圆角 28"/>
          <p:cNvSpPr/>
          <p:nvPr/>
        </p:nvSpPr>
        <p:spPr>
          <a:xfrm>
            <a:off x="1002881" y="5849841"/>
            <a:ext cx="1393371" cy="377371"/>
          </a:xfrm>
          <a:prstGeom prst="roundRect">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cs typeface="+mn-ea"/>
                <a:sym typeface="+mn-lt"/>
              </a:rPr>
              <a:t>20XX</a:t>
            </a:r>
            <a:endParaRPr lang="zh-CN" altLang="en-US" sz="1400" dirty="0">
              <a:latin typeface="Arial" panose="020B0604020202020204" pitchFamily="34" charset="0"/>
              <a:cs typeface="+mn-ea"/>
              <a:sym typeface="+mn-lt"/>
            </a:endParaRPr>
          </a:p>
        </p:txBody>
      </p:sp>
      <p:cxnSp>
        <p:nvCxnSpPr>
          <p:cNvPr id="31" name="直接连接符 30"/>
          <p:cNvCxnSpPr/>
          <p:nvPr/>
        </p:nvCxnSpPr>
        <p:spPr>
          <a:xfrm>
            <a:off x="6395052" y="5029200"/>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6306571" y="5132873"/>
            <a:ext cx="4899684" cy="569323"/>
          </a:xfrm>
          <a:prstGeom prst="rect">
            <a:avLst/>
          </a:prstGeom>
        </p:spPr>
        <p:txBody>
          <a:bodyPr wrap="square">
            <a:spAutoFit/>
          </a:bodyPr>
          <a:lstStyle/>
          <a:p>
            <a:pPr>
              <a:lnSpc>
                <a:spcPct val="150000"/>
              </a:lnSpc>
            </a:pPr>
            <a:r>
              <a:rPr lang="en-US" altLang="zh-CN" sz="1100" dirty="0">
                <a:solidFill>
                  <a:schemeClr val="bg1"/>
                </a:solidFill>
                <a:latin typeface="Arial" panose="020B0604020202020204" pitchFamily="34" charset="0"/>
                <a:cs typeface="+mn-ea"/>
                <a:sym typeface="+mn-lt"/>
              </a:rPr>
              <a:t>This PPT template for the rice husk designer pencil demo works, focusing on the production</a:t>
            </a:r>
            <a:endParaRPr lang="zh-CN" altLang="en-US" sz="1100" dirty="0">
              <a:solidFill>
                <a:schemeClr val="bg1"/>
              </a:solidFill>
              <a:latin typeface="Arial" panose="020B0604020202020204" pitchFamily="34" charset="0"/>
              <a:cs typeface="+mn-ea"/>
              <a:sym typeface="+mn-lt"/>
            </a:endParaRPr>
          </a:p>
        </p:txBody>
      </p:sp>
      <p:sp>
        <p:nvSpPr>
          <p:cNvPr id="34" name="矩形 33"/>
          <p:cNvSpPr/>
          <p:nvPr/>
        </p:nvSpPr>
        <p:spPr>
          <a:xfrm>
            <a:off x="4388547" y="428117"/>
            <a:ext cx="3414906" cy="521970"/>
          </a:xfrm>
          <a:prstGeom prst="rect">
            <a:avLst/>
          </a:prstGeom>
        </p:spPr>
        <p:txBody>
          <a:bodyPr wrap="square">
            <a:spAutoFit/>
          </a:bodyPr>
          <a:lstStyle/>
          <a:p>
            <a:pPr algn="ctr"/>
            <a:r>
              <a:rPr lang="en-US" altLang="zh-CN" sz="2800" i="1" dirty="0">
                <a:solidFill>
                  <a:schemeClr val="bg1"/>
                </a:solidFill>
                <a:latin typeface="Arial" panose="020B0604020202020204" pitchFamily="34" charset="0"/>
                <a:cs typeface="+mn-ea"/>
                <a:sym typeface="+mn-lt"/>
              </a:rPr>
              <a:t>Age Category</a:t>
            </a:r>
            <a:endParaRPr lang="en-US" altLang="zh-CN" sz="2800" i="1" dirty="0">
              <a:solidFill>
                <a:schemeClr val="bg1"/>
              </a:solidFill>
              <a:latin typeface="Arial" panose="020B0604020202020204" pitchFamily="34" charset="0"/>
              <a:cs typeface="+mn-ea"/>
              <a:sym typeface="+mn-lt"/>
            </a:endParaRPr>
          </a:p>
        </p:txBody>
      </p:sp>
      <p:sp>
        <p:nvSpPr>
          <p:cNvPr id="33" name="矩形: 圆角 32"/>
          <p:cNvSpPr/>
          <p:nvPr/>
        </p:nvSpPr>
        <p:spPr>
          <a:xfrm>
            <a:off x="6395052" y="5849841"/>
            <a:ext cx="1393371" cy="377371"/>
          </a:xfrm>
          <a:prstGeom prst="roundRect">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Arial" panose="020B0604020202020204" pitchFamily="34" charset="0"/>
                <a:cs typeface="+mn-ea"/>
                <a:sym typeface="+mn-lt"/>
              </a:rPr>
              <a:t>20XX</a:t>
            </a:r>
            <a:endParaRPr lang="zh-CN" altLang="en-US" sz="1400" dirty="0">
              <a:latin typeface="Arial" panose="020B0604020202020204" pitchFamily="34" charset="0"/>
              <a:cs typeface="+mn-ea"/>
              <a:sym typeface="+mn-lt"/>
            </a:endParaRPr>
          </a:p>
        </p:txBody>
      </p:sp>
      <p:sp>
        <p:nvSpPr>
          <p:cNvPr id="12" name="矩形 10"/>
          <p:cNvSpPr/>
          <p:nvPr/>
        </p:nvSpPr>
        <p:spPr>
          <a:xfrm>
            <a:off x="9741535" y="630902"/>
            <a:ext cx="2068285" cy="3900131"/>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pic>
        <p:nvPicPr>
          <p:cNvPr id="6" name="Picture 5" descr="age_category_distribution_ordered_color"/>
          <p:cNvPicPr>
            <a:picLocks noChangeAspect="1"/>
          </p:cNvPicPr>
          <p:nvPr/>
        </p:nvPicPr>
        <p:blipFill>
          <a:blip r:embed="rId4"/>
          <a:srcRect l="4531" t="5710" r="6111" b="-4226"/>
          <a:stretch>
            <a:fillRect/>
          </a:stretch>
        </p:blipFill>
        <p:spPr>
          <a:xfrm>
            <a:off x="421640" y="1334135"/>
            <a:ext cx="11124565" cy="5521960"/>
          </a:xfrm>
          <a:prstGeom prst="rect">
            <a:avLst/>
          </a:prstGeom>
          <a:effectLst>
            <a:softEdge rad="889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221F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mn-ea"/>
              <a:sym typeface="+mn-lt"/>
            </a:endParaRPr>
          </a:p>
        </p:txBody>
      </p:sp>
      <p:pic>
        <p:nvPicPr>
          <p:cNvPr id="96" name="Google Shape;96;p18"/>
          <p:cNvPicPr preferRelativeResize="0"/>
          <p:nvPr/>
        </p:nvPicPr>
        <p:blipFill>
          <a:blip r:embed="rId1">
            <a:alphaModFix amt="25000"/>
          </a:blip>
          <a:stretch>
            <a:fillRect/>
          </a:stretch>
        </p:blipFill>
        <p:spPr>
          <a:xfrm>
            <a:off x="0" y="-12700"/>
            <a:ext cx="12192000" cy="6871335"/>
          </a:xfrm>
          <a:prstGeom prst="rect">
            <a:avLst/>
          </a:prstGeom>
          <a:noFill/>
          <a:ln>
            <a:noFill/>
          </a:ln>
        </p:spPr>
      </p:pic>
      <p:cxnSp>
        <p:nvCxnSpPr>
          <p:cNvPr id="4" name="直接连接符 3"/>
          <p:cNvCxnSpPr/>
          <p:nvPr/>
        </p:nvCxnSpPr>
        <p:spPr>
          <a:xfrm>
            <a:off x="6096000" y="137886"/>
            <a:ext cx="0" cy="43542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圆: 空心 6"/>
          <p:cNvSpPr/>
          <p:nvPr/>
        </p:nvSpPr>
        <p:spPr>
          <a:xfrm>
            <a:off x="420915" y="-355600"/>
            <a:ext cx="986971" cy="986971"/>
          </a:xfrm>
          <a:prstGeom prst="donut">
            <a:avLst>
              <a:gd name="adj" fmla="val 11737"/>
            </a:avLst>
          </a:prstGeom>
          <a:solidFill>
            <a:srgbClr val="EB3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8" name="圆: 空心 7"/>
          <p:cNvSpPr/>
          <p:nvPr/>
        </p:nvSpPr>
        <p:spPr>
          <a:xfrm>
            <a:off x="11088915" y="6364514"/>
            <a:ext cx="986971" cy="986971"/>
          </a:xfrm>
          <a:prstGeom prst="donut">
            <a:avLst>
              <a:gd name="adj" fmla="val 11737"/>
            </a:avLst>
          </a:prstGeom>
          <a:solidFill>
            <a:srgbClr val="039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9" name="圆: 空心 8"/>
          <p:cNvSpPr/>
          <p:nvPr/>
        </p:nvSpPr>
        <p:spPr>
          <a:xfrm>
            <a:off x="1617350" y="92353"/>
            <a:ext cx="335817" cy="335817"/>
          </a:xfrm>
          <a:prstGeom prst="donut">
            <a:avLst>
              <a:gd name="adj" fmla="val 11737"/>
            </a:avLst>
          </a:prstGeom>
          <a:solidFill>
            <a:srgbClr val="8E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0" name="圆: 空心 9"/>
          <p:cNvSpPr/>
          <p:nvPr/>
        </p:nvSpPr>
        <p:spPr>
          <a:xfrm>
            <a:off x="10607956" y="6400798"/>
            <a:ext cx="335817" cy="335817"/>
          </a:xfrm>
          <a:prstGeom prst="donut">
            <a:avLst>
              <a:gd name="adj" fmla="val 11737"/>
            </a:avLst>
          </a:prstGeom>
          <a:solidFill>
            <a:srgbClr val="E1C9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Arial" panose="020B0604020202020204" pitchFamily="34" charset="0"/>
              <a:cs typeface="+mn-ea"/>
              <a:sym typeface="+mn-lt"/>
            </a:endParaRPr>
          </a:p>
        </p:txBody>
      </p:sp>
      <p:sp>
        <p:nvSpPr>
          <p:cNvPr id="11" name="矩形 10"/>
          <p:cNvSpPr/>
          <p:nvPr/>
        </p:nvSpPr>
        <p:spPr>
          <a:xfrm>
            <a:off x="5568950" y="1406525"/>
            <a:ext cx="5979795" cy="4828540"/>
          </a:xfrm>
          <a:prstGeom prst="rect">
            <a:avLst/>
          </a:prstGeom>
          <a:noFill/>
          <a:ln w="38100">
            <a:gradFill>
              <a:gsLst>
                <a:gs pos="0">
                  <a:srgbClr val="EB3079"/>
                </a:gs>
                <a:gs pos="27000">
                  <a:srgbClr val="E1C963"/>
                </a:gs>
                <a:gs pos="60000">
                  <a:srgbClr val="8E6FB0"/>
                </a:gs>
                <a:gs pos="100000">
                  <a:srgbClr val="0392E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panose="020B0604020202020204" pitchFamily="34" charset="0"/>
              <a:cs typeface="+mn-ea"/>
              <a:sym typeface="+mn-lt"/>
            </a:endParaRPr>
          </a:p>
        </p:txBody>
      </p:sp>
      <p:pic>
        <p:nvPicPr>
          <p:cNvPr id="12" name="图片 11"/>
          <p:cNvPicPr>
            <a:picLocks noChangeAspect="1"/>
          </p:cNvPicPr>
          <p:nvPr/>
        </p:nvPicPr>
        <p:blipFill>
          <a:blip r:embed="rId2"/>
          <a:stretch>
            <a:fillRect/>
          </a:stretch>
        </p:blipFill>
        <p:spPr>
          <a:xfrm>
            <a:off x="867315" y="2441576"/>
            <a:ext cx="3777254" cy="3147712"/>
          </a:xfrm>
          <a:prstGeom prst="rect">
            <a:avLst/>
          </a:prstGeom>
        </p:spPr>
      </p:pic>
      <p:cxnSp>
        <p:nvCxnSpPr>
          <p:cNvPr id="15" name="直接连接符 14"/>
          <p:cNvCxnSpPr/>
          <p:nvPr/>
        </p:nvCxnSpPr>
        <p:spPr>
          <a:xfrm>
            <a:off x="5779950" y="1963290"/>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691468" y="2066963"/>
            <a:ext cx="5875039" cy="1014730"/>
          </a:xfrm>
          <a:prstGeom prst="rect">
            <a:avLst/>
          </a:prstGeom>
        </p:spPr>
        <p:txBody>
          <a:bodyPr wrap="square">
            <a:spAutoFit/>
          </a:bodyPr>
          <a:lstStyle/>
          <a:p>
            <a:pPr algn="l">
              <a:lnSpc>
                <a:spcPct val="100000"/>
              </a:lnSpc>
              <a:buClrTx/>
              <a:buSzTx/>
              <a:buFontTx/>
            </a:pPr>
            <a:r>
              <a:rPr lang="en-US" altLang="zh-CN" sz="2000" dirty="0">
                <a:solidFill>
                  <a:schemeClr val="bg1"/>
                </a:solidFill>
                <a:latin typeface="Arial" panose="020B0604020202020204" pitchFamily="34" charset="0"/>
                <a:cs typeface="+mn-ea"/>
                <a:sym typeface="Arial" panose="020B0604020202020204"/>
              </a:rPr>
              <a:t>Regular </a:t>
            </a:r>
            <a:r>
              <a:rPr lang="en-US" altLang="zh-CN" sz="2000" dirty="0">
                <a:solidFill>
                  <a:schemeClr val="bg1"/>
                </a:solidFill>
                <a:latin typeface="Arial" panose="020B0604020202020204" pitchFamily="34" charset="0"/>
                <a:cs typeface="+mn-ea"/>
                <a:sym typeface="Arial" panose="020B0604020202020204"/>
              </a:rPr>
              <a:t>health checkups help in early detection and management of diseases, and improve prognosis.</a:t>
            </a:r>
            <a:r>
              <a:rPr lang="en-US" altLang="zh-CN" sz="2000" dirty="0">
                <a:solidFill>
                  <a:schemeClr val="bg1"/>
                </a:solidFill>
                <a:latin typeface="Arial" panose="020B0604020202020204" pitchFamily="34" charset="0"/>
                <a:cs typeface="+mn-ea"/>
                <a:sym typeface="Arial" panose="020B0604020202020204"/>
              </a:rPr>
              <a:t>s </a:t>
            </a:r>
            <a:endParaRPr lang="en-US" altLang="zh-CN" sz="2000" dirty="0">
              <a:solidFill>
                <a:schemeClr val="bg1"/>
              </a:solidFill>
              <a:latin typeface="Arial" panose="020B0604020202020204" pitchFamily="34" charset="0"/>
              <a:cs typeface="+mn-ea"/>
              <a:sym typeface="Arial" panose="020B0604020202020204"/>
            </a:endParaRPr>
          </a:p>
        </p:txBody>
      </p:sp>
      <p:sp>
        <p:nvSpPr>
          <p:cNvPr id="23" name="文本框 22"/>
          <p:cNvSpPr txBox="1"/>
          <p:nvPr/>
        </p:nvSpPr>
        <p:spPr>
          <a:xfrm>
            <a:off x="5691238" y="3510572"/>
            <a:ext cx="2780881" cy="460375"/>
          </a:xfrm>
          <a:prstGeom prst="rect">
            <a:avLst/>
          </a:prstGeom>
          <a:noFill/>
        </p:spPr>
        <p:txBody>
          <a:bodyPr wrap="square" rtlCol="0">
            <a:spAutoFit/>
          </a:bodyPr>
          <a:lstStyle/>
          <a:p>
            <a:pPr algn="l">
              <a:buClrTx/>
              <a:buSzTx/>
              <a:buFontTx/>
            </a:pPr>
            <a:r>
              <a:rPr lang="en-US" altLang="zh-CN" sz="2400" dirty="0">
                <a:solidFill>
                  <a:schemeClr val="bg1"/>
                </a:solidFill>
                <a:latin typeface="Arial" panose="020B0604020202020204" pitchFamily="34" charset="0"/>
                <a:cs typeface="+mn-ea"/>
                <a:sym typeface="Arial" panose="020B0604020202020204"/>
              </a:rPr>
              <a:t>Values</a:t>
            </a:r>
            <a:endParaRPr lang="en-US" altLang="zh-CN" sz="2400" dirty="0">
              <a:solidFill>
                <a:schemeClr val="bg1"/>
              </a:solidFill>
              <a:latin typeface="Arial" panose="020B0604020202020204" pitchFamily="34" charset="0"/>
              <a:cs typeface="+mn-ea"/>
              <a:sym typeface="+mn-lt"/>
            </a:endParaRPr>
          </a:p>
        </p:txBody>
      </p:sp>
      <p:cxnSp>
        <p:nvCxnSpPr>
          <p:cNvPr id="24" name="直接连接符 23"/>
          <p:cNvCxnSpPr/>
          <p:nvPr/>
        </p:nvCxnSpPr>
        <p:spPr>
          <a:xfrm>
            <a:off x="5762170" y="4053981"/>
            <a:ext cx="69668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5673688" y="4120824"/>
            <a:ext cx="5875039" cy="1630045"/>
          </a:xfrm>
          <a:prstGeom prst="rect">
            <a:avLst/>
          </a:prstGeom>
        </p:spPr>
        <p:txBody>
          <a:bodyPr wrap="square">
            <a:spAutoFit/>
          </a:bodyPr>
          <a:lstStyle/>
          <a:p>
            <a:pPr algn="l">
              <a:buClrTx/>
              <a:buSzTx/>
              <a:buFontTx/>
            </a:pPr>
            <a:r>
              <a:rPr lang="en-US" altLang="zh-CN" sz="2000" dirty="0">
                <a:solidFill>
                  <a:schemeClr val="bg1"/>
                </a:solidFill>
                <a:latin typeface="Arial" panose="020B0604020202020204" pitchFamily="34" charset="0"/>
                <a:cs typeface="+mn-ea"/>
                <a:sym typeface="Arial" panose="020B0604020202020204"/>
              </a:rPr>
              <a:t>5 or more years ago</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Within the past 2 years</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Within the past 5 years,</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Within the past year</a:t>
            </a:r>
            <a:endParaRPr lang="en-US" altLang="zh-CN" sz="2000" dirty="0">
              <a:solidFill>
                <a:schemeClr val="bg1"/>
              </a:solidFill>
              <a:latin typeface="Arial" panose="020B0604020202020204" pitchFamily="34" charset="0"/>
              <a:cs typeface="+mn-ea"/>
              <a:sym typeface="Arial" panose="020B0604020202020204"/>
            </a:endParaRPr>
          </a:p>
          <a:p>
            <a:pPr algn="l">
              <a:buClrTx/>
              <a:buSzTx/>
              <a:buFontTx/>
            </a:pPr>
            <a:r>
              <a:rPr lang="en-US" altLang="zh-CN" sz="2000" dirty="0">
                <a:solidFill>
                  <a:schemeClr val="bg1"/>
                </a:solidFill>
                <a:latin typeface="Arial" panose="020B0604020202020204" pitchFamily="34" charset="0"/>
                <a:cs typeface="+mn-ea"/>
                <a:sym typeface="Arial" panose="020B0604020202020204"/>
              </a:rPr>
              <a:t>Never</a:t>
            </a:r>
            <a:endParaRPr lang="en-US" altLang="zh-CN" sz="2000" dirty="0">
              <a:solidFill>
                <a:schemeClr val="bg1"/>
              </a:solidFill>
              <a:latin typeface="Arial" panose="020B0604020202020204" pitchFamily="34" charset="0"/>
              <a:cs typeface="+mn-ea"/>
              <a:sym typeface="Arial" panose="020B0604020202020204"/>
            </a:endParaRPr>
          </a:p>
        </p:txBody>
      </p:sp>
      <p:sp>
        <p:nvSpPr>
          <p:cNvPr id="27" name="矩形 26"/>
          <p:cNvSpPr/>
          <p:nvPr/>
        </p:nvSpPr>
        <p:spPr>
          <a:xfrm>
            <a:off x="4388547" y="692912"/>
            <a:ext cx="3414906" cy="583565"/>
          </a:xfrm>
          <a:prstGeom prst="rect">
            <a:avLst/>
          </a:prstGeom>
        </p:spPr>
        <p:txBody>
          <a:bodyPr wrap="square">
            <a:spAutoFit/>
          </a:bodyPr>
          <a:lstStyle/>
          <a:p>
            <a:pPr algn="ctr">
              <a:buClrTx/>
              <a:buSzTx/>
              <a:buFontTx/>
            </a:pPr>
            <a:r>
              <a:rPr lang="en-US" altLang="zh-CN" sz="3200" dirty="0">
                <a:solidFill>
                  <a:schemeClr val="bg1"/>
                </a:solidFill>
                <a:latin typeface="Arial" panose="020B0604020202020204" pitchFamily="34" charset="0"/>
                <a:cs typeface="+mn-ea"/>
                <a:sym typeface="+mn-ea"/>
              </a:rPr>
              <a:t>Checkup</a:t>
            </a:r>
            <a:endParaRPr lang="en-US" altLang="zh-CN" sz="3200" dirty="0">
              <a:solidFill>
                <a:schemeClr val="bg1"/>
              </a:solidFill>
              <a:latin typeface="Arial" panose="020B0604020202020204" pitchFamily="34" charset="0"/>
              <a:cs typeface="+mn-ea"/>
              <a:sym typeface="+mn-lt"/>
            </a:endParaRPr>
          </a:p>
        </p:txBody>
      </p:sp>
      <p:pic>
        <p:nvPicPr>
          <p:cNvPr id="3" name="Picture 2" descr="checkup_chart"/>
          <p:cNvPicPr>
            <a:picLocks noChangeAspect="1"/>
          </p:cNvPicPr>
          <p:nvPr/>
        </p:nvPicPr>
        <p:blipFill>
          <a:blip r:embed="rId3"/>
          <a:srcRect t="5231" r="4817"/>
          <a:stretch>
            <a:fillRect/>
          </a:stretch>
        </p:blipFill>
        <p:spPr>
          <a:xfrm>
            <a:off x="285750" y="1445260"/>
            <a:ext cx="5039360" cy="5073015"/>
          </a:xfrm>
          <a:prstGeom prst="rect">
            <a:avLst/>
          </a:prstGeom>
          <a:effectLst>
            <a:softEdge rad="127000"/>
          </a:effec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0jpyn">
      <a:majorFont>
        <a:latin typeface="Montserrat Light"/>
        <a:ea typeface="Arial"/>
        <a:cs typeface=""/>
      </a:majorFont>
      <a:minorFont>
        <a:latin typeface="Montserrat Light"/>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4409</Words>
  <Application>WPS Presentation</Application>
  <PresentationFormat>宽屏</PresentationFormat>
  <Paragraphs>319</Paragraphs>
  <Slides>40</Slides>
  <Notes>0</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40</vt:i4>
      </vt:variant>
    </vt:vector>
  </HeadingPairs>
  <TitlesOfParts>
    <vt:vector size="57" baseType="lpstr">
      <vt:lpstr>Arial</vt:lpstr>
      <vt:lpstr>SimSun</vt:lpstr>
      <vt:lpstr>Wingdings</vt:lpstr>
      <vt:lpstr>Arial</vt:lpstr>
      <vt:lpstr>Microsoft YaHei</vt:lpstr>
      <vt:lpstr>Arial Unicode MS</vt:lpstr>
      <vt:lpstr>Calibri</vt:lpstr>
      <vt:lpstr>Roboto</vt:lpstr>
      <vt:lpstr>Times New Roman</vt:lpstr>
      <vt:lpstr>Montserrat Light</vt:lpstr>
      <vt:lpstr>Segoe Print</vt:lpstr>
      <vt:lpstr>Aldhabi</vt:lpstr>
      <vt:lpstr>Algerian</vt:lpstr>
      <vt:lpstr>Andalus</vt:lpstr>
      <vt:lpstr>Arabic Typesetting</vt:lpstr>
      <vt:lpstr>Arial Black</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Mostafa</cp:lastModifiedBy>
  <cp:revision>28</cp:revision>
  <dcterms:created xsi:type="dcterms:W3CDTF">2015-05-05T08:02:00Z</dcterms:created>
  <dcterms:modified xsi:type="dcterms:W3CDTF">2024-05-21T04:08:31Z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1033-12.2.0.16909</vt:lpwstr>
  </property>
  <property fmtid="{D5CDD505-2E9C-101B-9397-08002B2CF9AE}" pid="3" name="ICV">
    <vt:lpwstr>3769E7D4D72F4328881D83F29A8E93A8_11</vt:lpwstr>
  </property>
</Properties>
</file>